
<file path=[Content_Types].xml><?xml version="1.0" encoding="utf-8"?>
<Types xmlns="http://schemas.openxmlformats.org/package/2006/content-types">
  <Default Extension="gif" ContentType="image/gif"/>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66" r:id="rId6"/>
    <p:sldId id="270" r:id="rId7"/>
    <p:sldId id="271" r:id="rId8"/>
    <p:sldId id="272" r:id="rId9"/>
    <p:sldId id="273" r:id="rId10"/>
    <p:sldId id="274" r:id="rId11"/>
    <p:sldId id="275" r:id="rId12"/>
    <p:sldId id="276" r:id="rId13"/>
    <p:sldId id="277" r:id="rId14"/>
    <p:sldId id="278" r:id="rId15"/>
    <p:sldId id="279" r:id="rId16"/>
    <p:sldId id="280" r:id="rId17"/>
    <p:sldId id="283" r:id="rId18"/>
    <p:sldId id="281" r:id="rId19"/>
    <p:sldId id="282" r:id="rId20"/>
    <p:sldId id="284" r:id="rId21"/>
    <p:sldId id="258" r:id="rId22"/>
    <p:sldId id="265" r:id="rId23"/>
  </p:sldIdLst>
  <p:sldSz cx="19010313" cy="10693400"/>
  <p:notesSz cx="7556500" cy="106934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6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F00"/>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304" autoAdjust="0"/>
  </p:normalViewPr>
  <p:slideViewPr>
    <p:cSldViewPr>
      <p:cViewPr varScale="1">
        <p:scale>
          <a:sx n="46" d="100"/>
          <a:sy n="46" d="100"/>
        </p:scale>
        <p:origin x="460" y="56"/>
      </p:cViewPr>
      <p:guideLst>
        <p:guide orient="horz" pos="344"/>
        <p:guide pos="6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23" d="100"/>
          <a:sy n="23" d="100"/>
        </p:scale>
        <p:origin x="3136"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26.05.2021</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426970" y="3314954"/>
            <a:ext cx="16172344" cy="276999"/>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2853943" y="5988304"/>
            <a:ext cx="13318402"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26-May-21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26-May-21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sz="half" idx="2"/>
          </p:nvPr>
        </p:nvSpPr>
        <p:spPr>
          <a:xfrm>
            <a:off x="951315" y="2459482"/>
            <a:ext cx="8276433"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9798538" y="2459482"/>
            <a:ext cx="8276433"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26-May-21</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26-May-21</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26-May-21</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7794922" y="10051413"/>
            <a:ext cx="576699" cy="384175"/>
          </a:xfrm>
          <a:custGeom>
            <a:avLst/>
            <a:gdLst/>
            <a:ahLst/>
            <a:cxnLst/>
            <a:rect l="l" t="t" r="r" b="b"/>
            <a:pathLst>
              <a:path w="229234" h="384175">
                <a:moveTo>
                  <a:pt x="229215" y="0"/>
                </a:moveTo>
                <a:lnTo>
                  <a:pt x="6499" y="145561"/>
                </a:lnTo>
                <a:lnTo>
                  <a:pt x="988" y="145561"/>
                </a:lnTo>
                <a:lnTo>
                  <a:pt x="0" y="379373"/>
                </a:lnTo>
                <a:lnTo>
                  <a:pt x="6499" y="383615"/>
                </a:lnTo>
                <a:lnTo>
                  <a:pt x="229215" y="238054"/>
                </a:lnTo>
                <a:lnTo>
                  <a:pt x="229215" y="145561"/>
                </a:lnTo>
                <a:lnTo>
                  <a:pt x="6499" y="145561"/>
                </a:lnTo>
                <a:lnTo>
                  <a:pt x="1003" y="141966"/>
                </a:lnTo>
                <a:lnTo>
                  <a:pt x="229215" y="141966"/>
                </a:lnTo>
                <a:lnTo>
                  <a:pt x="229215" y="0"/>
                </a:lnTo>
                <a:close/>
              </a:path>
            </a:pathLst>
          </a:custGeom>
          <a:solidFill>
            <a:srgbClr val="FFBF00">
              <a:alpha val="51998"/>
            </a:srgbClr>
          </a:solidFill>
        </p:spPr>
        <p:txBody>
          <a:bodyPr wrap="square" lIns="0" tIns="0" rIns="0" bIns="0" rtlCol="0"/>
          <a:lstStyle/>
          <a:p>
            <a:endParaRPr sz="1800" dirty="0"/>
          </a:p>
        </p:txBody>
      </p:sp>
      <p:sp>
        <p:nvSpPr>
          <p:cNvPr id="17" name="bk object 17"/>
          <p:cNvSpPr/>
          <p:nvPr/>
        </p:nvSpPr>
        <p:spPr>
          <a:xfrm>
            <a:off x="17250971" y="10051416"/>
            <a:ext cx="560724" cy="384175"/>
          </a:xfrm>
          <a:custGeom>
            <a:avLst/>
            <a:gdLst/>
            <a:ahLst/>
            <a:cxnLst/>
            <a:rect l="l" t="t" r="r" b="b"/>
            <a:pathLst>
              <a:path w="222884" h="384175">
                <a:moveTo>
                  <a:pt x="0" y="0"/>
                </a:moveTo>
                <a:lnTo>
                  <a:pt x="0" y="238054"/>
                </a:lnTo>
                <a:lnTo>
                  <a:pt x="222717" y="383615"/>
                </a:lnTo>
                <a:lnTo>
                  <a:pt x="222717" y="145561"/>
                </a:lnTo>
                <a:lnTo>
                  <a:pt x="0" y="0"/>
                </a:lnTo>
                <a:close/>
              </a:path>
            </a:pathLst>
          </a:custGeom>
          <a:solidFill>
            <a:srgbClr val="5FC7FC">
              <a:alpha val="51998"/>
            </a:srgbClr>
          </a:solidFill>
        </p:spPr>
        <p:txBody>
          <a:bodyPr wrap="square" lIns="0" tIns="0" rIns="0" bIns="0" rtlCol="0"/>
          <a:lstStyle/>
          <a:p>
            <a:endParaRPr sz="1800" dirty="0"/>
          </a:p>
        </p:txBody>
      </p:sp>
      <p:sp>
        <p:nvSpPr>
          <p:cNvPr id="18" name="bk object 18"/>
          <p:cNvSpPr/>
          <p:nvPr/>
        </p:nvSpPr>
        <p:spPr>
          <a:xfrm>
            <a:off x="17794922" y="9905820"/>
            <a:ext cx="576699" cy="384175"/>
          </a:xfrm>
          <a:custGeom>
            <a:avLst/>
            <a:gdLst/>
            <a:ahLst/>
            <a:cxnLst/>
            <a:rect l="l" t="t" r="r" b="b"/>
            <a:pathLst>
              <a:path w="229234" h="384175">
                <a:moveTo>
                  <a:pt x="229215" y="238054"/>
                </a:moveTo>
                <a:lnTo>
                  <a:pt x="6499" y="238054"/>
                </a:lnTo>
                <a:lnTo>
                  <a:pt x="229215" y="383628"/>
                </a:lnTo>
                <a:lnTo>
                  <a:pt x="229215" y="238054"/>
                </a:lnTo>
                <a:close/>
              </a:path>
              <a:path w="229234" h="384175">
                <a:moveTo>
                  <a:pt x="6499" y="0"/>
                </a:moveTo>
                <a:lnTo>
                  <a:pt x="0" y="4242"/>
                </a:lnTo>
                <a:lnTo>
                  <a:pt x="0" y="242309"/>
                </a:lnTo>
                <a:lnTo>
                  <a:pt x="6499" y="238054"/>
                </a:lnTo>
                <a:lnTo>
                  <a:pt x="229215" y="238054"/>
                </a:lnTo>
                <a:lnTo>
                  <a:pt x="229215" y="145561"/>
                </a:lnTo>
                <a:lnTo>
                  <a:pt x="6499" y="0"/>
                </a:lnTo>
                <a:close/>
              </a:path>
            </a:pathLst>
          </a:custGeom>
          <a:solidFill>
            <a:srgbClr val="FF8200">
              <a:alpha val="51998"/>
            </a:srgbClr>
          </a:solidFill>
        </p:spPr>
        <p:txBody>
          <a:bodyPr wrap="square" lIns="0" tIns="0" rIns="0" bIns="0" rtlCol="0"/>
          <a:lstStyle/>
          <a:p>
            <a:endParaRPr sz="1800" dirty="0"/>
          </a:p>
        </p:txBody>
      </p:sp>
      <p:sp>
        <p:nvSpPr>
          <p:cNvPr id="19" name="bk object 19"/>
          <p:cNvSpPr/>
          <p:nvPr/>
        </p:nvSpPr>
        <p:spPr>
          <a:xfrm>
            <a:off x="17913434" y="10051416"/>
            <a:ext cx="458484" cy="238125"/>
          </a:xfrm>
          <a:custGeom>
            <a:avLst/>
            <a:gdLst/>
            <a:ahLst/>
            <a:cxnLst/>
            <a:rect l="l" t="t" r="r" b="b"/>
            <a:pathLst>
              <a:path w="182245" h="238125">
                <a:moveTo>
                  <a:pt x="182107" y="0"/>
                </a:moveTo>
                <a:lnTo>
                  <a:pt x="0" y="119014"/>
                </a:lnTo>
                <a:lnTo>
                  <a:pt x="182107" y="238029"/>
                </a:lnTo>
                <a:lnTo>
                  <a:pt x="182107" y="0"/>
                </a:lnTo>
                <a:close/>
              </a:path>
            </a:pathLst>
          </a:custGeom>
          <a:solidFill>
            <a:srgbClr val="FFA100">
              <a:alpha val="51998"/>
            </a:srgbClr>
          </a:solidFill>
        </p:spPr>
        <p:txBody>
          <a:bodyPr wrap="square" lIns="0" tIns="0" rIns="0" bIns="0" rtlCol="0"/>
          <a:lstStyle/>
          <a:p>
            <a:endParaRPr sz="1800" dirty="0"/>
          </a:p>
        </p:txBody>
      </p:sp>
      <p:sp>
        <p:nvSpPr>
          <p:cNvPr id="20" name="bk object 20"/>
          <p:cNvSpPr/>
          <p:nvPr/>
        </p:nvSpPr>
        <p:spPr>
          <a:xfrm>
            <a:off x="17250971" y="9905820"/>
            <a:ext cx="560724" cy="384175"/>
          </a:xfrm>
          <a:custGeom>
            <a:avLst/>
            <a:gdLst/>
            <a:ahLst/>
            <a:cxnLst/>
            <a:rect l="l" t="t" r="r" b="b"/>
            <a:pathLst>
              <a:path w="222884" h="384175">
                <a:moveTo>
                  <a:pt x="222717" y="0"/>
                </a:moveTo>
                <a:lnTo>
                  <a:pt x="0" y="145561"/>
                </a:lnTo>
                <a:lnTo>
                  <a:pt x="0" y="383628"/>
                </a:lnTo>
                <a:lnTo>
                  <a:pt x="222717" y="238054"/>
                </a:lnTo>
                <a:lnTo>
                  <a:pt x="222717" y="0"/>
                </a:lnTo>
                <a:close/>
              </a:path>
            </a:pathLst>
          </a:custGeom>
          <a:solidFill>
            <a:srgbClr val="002E8E">
              <a:alpha val="51998"/>
            </a:srgbClr>
          </a:solidFill>
        </p:spPr>
        <p:txBody>
          <a:bodyPr wrap="square" lIns="0" tIns="0" rIns="0" bIns="0" rtlCol="0"/>
          <a:lstStyle/>
          <a:p>
            <a:endParaRPr sz="1800" dirty="0"/>
          </a:p>
        </p:txBody>
      </p:sp>
      <p:sp>
        <p:nvSpPr>
          <p:cNvPr id="21" name="bk object 21"/>
          <p:cNvSpPr/>
          <p:nvPr/>
        </p:nvSpPr>
        <p:spPr>
          <a:xfrm>
            <a:off x="17250970" y="10051413"/>
            <a:ext cx="458484" cy="238125"/>
          </a:xfrm>
          <a:custGeom>
            <a:avLst/>
            <a:gdLst/>
            <a:ahLst/>
            <a:cxnLst/>
            <a:rect l="l" t="t" r="r" b="b"/>
            <a:pathLst>
              <a:path w="182245" h="238125">
                <a:moveTo>
                  <a:pt x="0" y="0"/>
                </a:moveTo>
                <a:lnTo>
                  <a:pt x="0" y="238029"/>
                </a:lnTo>
                <a:lnTo>
                  <a:pt x="182109" y="119014"/>
                </a:lnTo>
                <a:lnTo>
                  <a:pt x="0" y="0"/>
                </a:lnTo>
                <a:close/>
              </a:path>
            </a:pathLst>
          </a:custGeom>
          <a:solidFill>
            <a:srgbClr val="009EF3">
              <a:alpha val="51998"/>
            </a:srgbClr>
          </a:solidFill>
        </p:spPr>
        <p:txBody>
          <a:bodyPr wrap="square" lIns="0" tIns="0" rIns="0" bIns="0" rtlCol="0"/>
          <a:lstStyle/>
          <a:p>
            <a:endParaRPr sz="1800" dirty="0"/>
          </a:p>
        </p:txBody>
      </p:sp>
      <p:sp>
        <p:nvSpPr>
          <p:cNvPr id="2" name="Holder 2"/>
          <p:cNvSpPr>
            <a:spLocks noGrp="1"/>
          </p:cNvSpPr>
          <p:nvPr>
            <p:ph type="title"/>
          </p:nvPr>
        </p:nvSpPr>
        <p:spPr>
          <a:xfrm>
            <a:off x="951315" y="427736"/>
            <a:ext cx="17123659"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951315" y="2459482"/>
            <a:ext cx="1712365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468938" y="9944862"/>
            <a:ext cx="6088412" cy="276999"/>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951314" y="9944862"/>
            <a:ext cx="4376045"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26-May-21</a:t>
            </a:fld>
            <a:endParaRPr lang="en-US" dirty="0"/>
          </a:p>
        </p:txBody>
      </p:sp>
      <p:sp>
        <p:nvSpPr>
          <p:cNvPr id="6" name="Holder 6"/>
          <p:cNvSpPr>
            <a:spLocks noGrp="1"/>
          </p:cNvSpPr>
          <p:nvPr>
            <p:ph type="sldNum" sz="quarter" idx="7"/>
          </p:nvPr>
        </p:nvSpPr>
        <p:spPr>
          <a:xfrm>
            <a:off x="13698929" y="9944862"/>
            <a:ext cx="4376045"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0.png"/><Relationship Id="rId4" Type="http://schemas.microsoft.com/office/2017/06/relationships/model3d" Target="../media/model3d3.glb"/></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hyperlink" Target="https://it.wikipedia.org/wiki/File:Minesweeper(game).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7/06/relationships/model3d" Target="../media/model3d1.glb"/><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0F95502-65C6-482A-9B40-DDCB8DAA9D75}"/>
              </a:ext>
            </a:extLst>
          </p:cNvPr>
          <p:cNvGrpSpPr/>
          <p:nvPr/>
        </p:nvGrpSpPr>
        <p:grpSpPr>
          <a:xfrm>
            <a:off x="0" y="0"/>
            <a:ext cx="19010313" cy="1112119"/>
            <a:chOff x="-324644" y="2222500"/>
            <a:chExt cx="22261685" cy="1302327"/>
          </a:xfrm>
        </p:grpSpPr>
        <p:sp>
          <p:nvSpPr>
            <p:cNvPr id="2" name="object 2"/>
            <p:cNvSpPr/>
            <p:nvPr/>
          </p:nvSpPr>
          <p:spPr>
            <a:xfrm>
              <a:off x="-324644"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3"/>
            <p:cNvSpPr/>
            <p:nvPr/>
          </p:nvSpPr>
          <p:spPr>
            <a:xfrm>
              <a:off x="16363156" y="2222500"/>
              <a:ext cx="5573885" cy="1302327"/>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endParaRPr dirty="0"/>
            </a:p>
          </p:txBody>
        </p:sp>
        <p:sp>
          <p:nvSpPr>
            <p:cNvPr id="22" name="object 2">
              <a:extLst>
                <a:ext uri="{FF2B5EF4-FFF2-40B4-BE49-F238E27FC236}">
                  <a16:creationId xmlns:a16="http://schemas.microsoft.com/office/drawing/2014/main" id="{3708B453-DDCE-42C1-9AB9-A8D5DDCA46AD}"/>
                </a:ext>
              </a:extLst>
            </p:cNvPr>
            <p:cNvSpPr/>
            <p:nvPr/>
          </p:nvSpPr>
          <p:spPr>
            <a:xfrm>
              <a:off x="52379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p:spPr>
          <p:txBody>
            <a:bodyPr wrap="square" lIns="0" tIns="0" rIns="0" bIns="0" rtlCol="0"/>
            <a:lstStyle/>
            <a:p>
              <a:endParaRPr dirty="0"/>
            </a:p>
          </p:txBody>
        </p:sp>
        <p:sp>
          <p:nvSpPr>
            <p:cNvPr id="23" name="object 2">
              <a:extLst>
                <a:ext uri="{FF2B5EF4-FFF2-40B4-BE49-F238E27FC236}">
                  <a16:creationId xmlns:a16="http://schemas.microsoft.com/office/drawing/2014/main" id="{7D360C87-DA57-4F00-96B5-35199AD11657}"/>
                </a:ext>
              </a:extLst>
            </p:cNvPr>
            <p:cNvSpPr/>
            <p:nvPr/>
          </p:nvSpPr>
          <p:spPr>
            <a:xfrm>
              <a:off x="108005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p:spPr>
          <p:txBody>
            <a:bodyPr wrap="square" lIns="0" tIns="0" rIns="0" bIns="0" rtlCol="0"/>
            <a:lstStyle/>
            <a:p>
              <a:endParaRPr dirty="0"/>
            </a:p>
          </p:txBody>
        </p:sp>
      </p:grpSp>
      <p:sp>
        <p:nvSpPr>
          <p:cNvPr id="4" name="object 4"/>
          <p:cNvSpPr txBox="1"/>
          <p:nvPr/>
        </p:nvSpPr>
        <p:spPr>
          <a:xfrm>
            <a:off x="835527" y="303425"/>
            <a:ext cx="3079115" cy="505267"/>
          </a:xfrm>
          <a:prstGeom prst="rect">
            <a:avLst/>
          </a:prstGeom>
        </p:spPr>
        <p:txBody>
          <a:bodyPr vert="horz" wrap="square" lIns="0" tIns="12700" rIns="0" bIns="0" rtlCol="0" anchor="ctr">
            <a:spAutoFit/>
          </a:bodyPr>
          <a:lstStyle/>
          <a:p>
            <a:pPr marL="12700" algn="ctr">
              <a:spcBef>
                <a:spcPts val="100"/>
              </a:spcBef>
            </a:pPr>
            <a:r>
              <a:rPr sz="3200" spc="-10" dirty="0">
                <a:solidFill>
                  <a:srgbClr val="FFFFFF"/>
                </a:solidFill>
                <a:cs typeface="Source Sans Pro Light"/>
              </a:rPr>
              <a:t>Duration: </a:t>
            </a:r>
            <a:r>
              <a:rPr lang="en-US" sz="3200" dirty="0">
                <a:solidFill>
                  <a:srgbClr val="FFFFFF"/>
                </a:solidFill>
                <a:cs typeface="Source Sans Pro Light"/>
              </a:rPr>
              <a:t>15</a:t>
            </a:r>
            <a:r>
              <a:rPr sz="3200" spc="-50" dirty="0">
                <a:solidFill>
                  <a:srgbClr val="FFFFFF"/>
                </a:solidFill>
                <a:cs typeface="Source Sans Pro Light"/>
              </a:rPr>
              <a:t> </a:t>
            </a:r>
            <a:r>
              <a:rPr sz="3200" dirty="0">
                <a:solidFill>
                  <a:srgbClr val="FFFFFF"/>
                </a:solidFill>
                <a:cs typeface="Source Sans Pro Light"/>
              </a:rPr>
              <a:t>min</a:t>
            </a:r>
            <a:r>
              <a:rPr lang="en-US" sz="3200" dirty="0">
                <a:solidFill>
                  <a:srgbClr val="FFFFFF"/>
                </a:solidFill>
                <a:cs typeface="Source Sans Pro Light"/>
              </a:rPr>
              <a:t>s</a:t>
            </a:r>
            <a:endParaRPr sz="3200" dirty="0">
              <a:cs typeface="Source Sans Pro Light"/>
            </a:endParaRPr>
          </a:p>
        </p:txBody>
      </p:sp>
      <p:sp>
        <p:nvSpPr>
          <p:cNvPr id="8" name="object 8"/>
          <p:cNvSpPr/>
          <p:nvPr/>
        </p:nvSpPr>
        <p:spPr>
          <a:xfrm>
            <a:off x="0" y="3746501"/>
            <a:ext cx="19010313" cy="6945503"/>
          </a:xfrm>
          <a:prstGeom prst="rect">
            <a:avLst/>
          </a:prstGeom>
          <a:blipFill>
            <a:blip r:embed="rId3" cstate="print"/>
            <a:stretch>
              <a:fillRect/>
            </a:stretch>
          </a:blipFill>
        </p:spPr>
        <p:txBody>
          <a:bodyPr wrap="square" lIns="0" tIns="0" rIns="0" bIns="0" rtlCol="0"/>
          <a:lstStyle/>
          <a:p>
            <a:endParaRPr dirty="0"/>
          </a:p>
        </p:txBody>
      </p:sp>
      <p:sp>
        <p:nvSpPr>
          <p:cNvPr id="18" name="object 18"/>
          <p:cNvSpPr txBox="1"/>
          <p:nvPr/>
        </p:nvSpPr>
        <p:spPr>
          <a:xfrm>
            <a:off x="0" y="1092343"/>
            <a:ext cx="9942512" cy="1782539"/>
          </a:xfrm>
          <a:prstGeom prst="rect">
            <a:avLst/>
          </a:prstGeom>
        </p:spPr>
        <p:txBody>
          <a:bodyPr vert="horz" wrap="square" lIns="0" tIns="12700" rIns="0" bIns="0" rtlCol="0">
            <a:spAutoFit/>
          </a:bodyPr>
          <a:lstStyle/>
          <a:p>
            <a:pPr marL="12700" algn="ctr">
              <a:spcBef>
                <a:spcPts val="100"/>
              </a:spcBef>
            </a:pPr>
            <a:r>
              <a:rPr lang="en-US" sz="11500" b="1" i="1" spc="-25" dirty="0">
                <a:solidFill>
                  <a:srgbClr val="263E82"/>
                </a:solidFill>
                <a:cs typeface="Source Sans Pro"/>
              </a:rPr>
              <a:t>Minesweeper</a:t>
            </a:r>
            <a:endParaRPr sz="8000" b="1" i="1" dirty="0">
              <a:cs typeface="Source Sans Pro"/>
            </a:endParaRPr>
          </a:p>
        </p:txBody>
      </p:sp>
      <p:sp>
        <p:nvSpPr>
          <p:cNvPr id="19" name="object 19"/>
          <p:cNvSpPr/>
          <p:nvPr/>
        </p:nvSpPr>
        <p:spPr>
          <a:xfrm flipV="1">
            <a:off x="132556" y="2576032"/>
            <a:ext cx="10519633" cy="345157"/>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1027070" y="3013122"/>
            <a:ext cx="7888372" cy="843821"/>
          </a:xfrm>
          <a:prstGeom prst="rect">
            <a:avLst/>
          </a:prstGeom>
        </p:spPr>
        <p:txBody>
          <a:bodyPr vert="horz" wrap="square" lIns="0" tIns="12700" rIns="0" bIns="0" rtlCol="0">
            <a:spAutoFit/>
          </a:bodyPr>
          <a:lstStyle/>
          <a:p>
            <a:pPr marL="12700" algn="ctr">
              <a:spcBef>
                <a:spcPts val="100"/>
              </a:spcBef>
            </a:pPr>
            <a:r>
              <a:rPr lang="en-US" sz="5400" b="1" dirty="0">
                <a:solidFill>
                  <a:srgbClr val="FF0000"/>
                </a:solidFill>
                <a:cs typeface="Source Sans Pro Light"/>
              </a:rPr>
              <a:t>Course Project</a:t>
            </a:r>
            <a:endParaRPr sz="5400" b="1" dirty="0">
              <a:solidFill>
                <a:srgbClr val="FF0000"/>
              </a:solidFill>
              <a:cs typeface="Source Sans Pro Light"/>
            </a:endParaRPr>
          </a:p>
        </p:txBody>
      </p:sp>
      <p:sp>
        <p:nvSpPr>
          <p:cNvPr id="25" name="object 4">
            <a:extLst>
              <a:ext uri="{FF2B5EF4-FFF2-40B4-BE49-F238E27FC236}">
                <a16:creationId xmlns:a16="http://schemas.microsoft.com/office/drawing/2014/main" id="{00FA1C0A-74AA-4AF2-ACF2-A7845719300E}"/>
              </a:ext>
            </a:extLst>
          </p:cNvPr>
          <p:cNvSpPr txBox="1"/>
          <p:nvPr/>
        </p:nvSpPr>
        <p:spPr>
          <a:xfrm>
            <a:off x="15086034" y="304820"/>
            <a:ext cx="3079115" cy="505267"/>
          </a:xfrm>
          <a:prstGeom prst="rect">
            <a:avLst/>
          </a:prstGeom>
        </p:spPr>
        <p:txBody>
          <a:bodyPr vert="horz" wrap="square" lIns="0" tIns="12700" rIns="0" bIns="0" rtlCol="0" anchor="ctr">
            <a:spAutoFit/>
          </a:bodyPr>
          <a:lstStyle/>
          <a:p>
            <a:pPr marL="12700" algn="ctr">
              <a:spcBef>
                <a:spcPts val="100"/>
              </a:spcBef>
            </a:pPr>
            <a:r>
              <a:rPr lang="en-US" sz="3200" spc="-10" dirty="0">
                <a:solidFill>
                  <a:srgbClr val="FFFFFF"/>
                </a:solidFill>
                <a:cs typeface="Source Sans Pro Light"/>
              </a:rPr>
              <a:t>Modern GUI</a:t>
            </a:r>
            <a:endParaRPr sz="3200" dirty="0">
              <a:cs typeface="Source Sans Pro Light"/>
            </a:endParaRPr>
          </a:p>
        </p:txBody>
      </p:sp>
      <p:sp>
        <p:nvSpPr>
          <p:cNvPr id="26" name="object 4">
            <a:extLst>
              <a:ext uri="{FF2B5EF4-FFF2-40B4-BE49-F238E27FC236}">
                <a16:creationId xmlns:a16="http://schemas.microsoft.com/office/drawing/2014/main" id="{DCA7EBAE-B348-46FF-980F-27E32DEC5162}"/>
              </a:ext>
            </a:extLst>
          </p:cNvPr>
          <p:cNvSpPr txBox="1"/>
          <p:nvPr/>
        </p:nvSpPr>
        <p:spPr>
          <a:xfrm>
            <a:off x="10335865" y="310073"/>
            <a:ext cx="3079115" cy="505267"/>
          </a:xfrm>
          <a:prstGeom prst="rect">
            <a:avLst/>
          </a:prstGeom>
        </p:spPr>
        <p:txBody>
          <a:bodyPr vert="horz" wrap="square" lIns="0" tIns="12700" rIns="0" bIns="0" rtlCol="0" anchor="ctr">
            <a:spAutoFit/>
          </a:bodyPr>
          <a:lstStyle/>
          <a:p>
            <a:pPr marL="12700" algn="ctr">
              <a:spcBef>
                <a:spcPts val="100"/>
              </a:spcBef>
            </a:pPr>
            <a:r>
              <a:rPr lang="en-US" sz="3200" spc="-10" dirty="0">
                <a:solidFill>
                  <a:srgbClr val="FFFFFF"/>
                </a:solidFill>
                <a:cs typeface="Source Sans Pro Light"/>
              </a:rPr>
              <a:t>PyQt5 + </a:t>
            </a:r>
            <a:r>
              <a:rPr lang="en-US" sz="3200" spc="-10" dirty="0" err="1">
                <a:solidFill>
                  <a:srgbClr val="FFFFFF"/>
                </a:solidFill>
                <a:cs typeface="Source Sans Pro Light"/>
              </a:rPr>
              <a:t>Numpy</a:t>
            </a:r>
            <a:r>
              <a:rPr lang="en-US" sz="3200" spc="-10" dirty="0">
                <a:solidFill>
                  <a:srgbClr val="FFFFFF"/>
                </a:solidFill>
                <a:cs typeface="Source Sans Pro Light"/>
              </a:rPr>
              <a:t> ?</a:t>
            </a:r>
            <a:endParaRPr sz="3200" dirty="0">
              <a:cs typeface="Source Sans Pro Light"/>
            </a:endParaRPr>
          </a:p>
        </p:txBody>
      </p:sp>
      <p:sp>
        <p:nvSpPr>
          <p:cNvPr id="27" name="object 4">
            <a:extLst>
              <a:ext uri="{FF2B5EF4-FFF2-40B4-BE49-F238E27FC236}">
                <a16:creationId xmlns:a16="http://schemas.microsoft.com/office/drawing/2014/main" id="{2493510A-740A-461E-B275-410AD56C91D8}"/>
              </a:ext>
            </a:extLst>
          </p:cNvPr>
          <p:cNvSpPr txBox="1"/>
          <p:nvPr/>
        </p:nvSpPr>
        <p:spPr>
          <a:xfrm>
            <a:off x="5585696" y="306899"/>
            <a:ext cx="3079115" cy="505267"/>
          </a:xfrm>
          <a:prstGeom prst="rect">
            <a:avLst/>
          </a:prstGeom>
        </p:spPr>
        <p:txBody>
          <a:bodyPr vert="horz" wrap="square" lIns="0" tIns="12700" rIns="0" bIns="0" rtlCol="0" anchor="ctr">
            <a:spAutoFit/>
          </a:bodyPr>
          <a:lstStyle/>
          <a:p>
            <a:pPr marL="12700" algn="ctr">
              <a:spcBef>
                <a:spcPts val="100"/>
              </a:spcBef>
            </a:pPr>
            <a:r>
              <a:rPr lang="en-US" sz="3200" spc="-10" dirty="0">
                <a:solidFill>
                  <a:srgbClr val="FFFFFF"/>
                </a:solidFill>
                <a:cs typeface="Source Sans Pro Light"/>
              </a:rPr>
              <a:t>Python</a:t>
            </a:r>
            <a:endParaRPr sz="3200" dirty="0">
              <a:cs typeface="Source Sans Pro Light"/>
            </a:endParaRPr>
          </a:p>
        </p:txBody>
      </p:sp>
      <p:pic>
        <p:nvPicPr>
          <p:cNvPr id="30" name="Picture 29" descr="Background pattern&#10;&#10;Description automatically generated">
            <a:extLst>
              <a:ext uri="{FF2B5EF4-FFF2-40B4-BE49-F238E27FC236}">
                <a16:creationId xmlns:a16="http://schemas.microsoft.com/office/drawing/2014/main" id="{B1E1E362-D827-4B40-B7F5-A72A7EC11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2512" y="1120160"/>
            <a:ext cx="9073357" cy="9517438"/>
          </a:xfrm>
          <a:prstGeom prst="rect">
            <a:avLst/>
          </a:prstGeom>
        </p:spPr>
      </p:pic>
      <p:sp>
        <p:nvSpPr>
          <p:cNvPr id="31" name="Rectangle 30">
            <a:extLst>
              <a:ext uri="{FF2B5EF4-FFF2-40B4-BE49-F238E27FC236}">
                <a16:creationId xmlns:a16="http://schemas.microsoft.com/office/drawing/2014/main" id="{0DD9DEF1-26C3-43BA-BDD1-97E1F3321F37}"/>
              </a:ext>
            </a:extLst>
          </p:cNvPr>
          <p:cNvSpPr/>
          <p:nvPr/>
        </p:nvSpPr>
        <p:spPr>
          <a:xfrm>
            <a:off x="703258" y="4909383"/>
            <a:ext cx="8531864" cy="2554545"/>
          </a:xfrm>
          <a:prstGeom prst="rect">
            <a:avLst/>
          </a:prstGeom>
        </p:spPr>
        <p:txBody>
          <a:bodyPr wrap="square">
            <a:spAutoFit/>
          </a:bodyPr>
          <a:lstStyle/>
          <a:p>
            <a:pPr marL="12700" algn="ctr">
              <a:spcBef>
                <a:spcPts val="100"/>
              </a:spcBef>
            </a:pPr>
            <a:r>
              <a:rPr lang="en-US" sz="4000" b="1" dirty="0">
                <a:solidFill>
                  <a:srgbClr val="FF0000"/>
                </a:solidFill>
                <a:cs typeface="Source Sans Pro Light"/>
              </a:rPr>
              <a:t>Team Members</a:t>
            </a:r>
          </a:p>
          <a:p>
            <a:pPr marL="857250" indent="-857250" algn="just">
              <a:buFont typeface="Arial" panose="020B0604020202020204" pitchFamily="34" charset="0"/>
              <a:buChar char="•"/>
            </a:pPr>
            <a:r>
              <a:rPr lang="en-US" sz="4000" b="1" dirty="0" err="1"/>
              <a:t>Phạm</a:t>
            </a:r>
            <a:r>
              <a:rPr lang="en-US" sz="4000" b="1" dirty="0"/>
              <a:t> </a:t>
            </a:r>
            <a:r>
              <a:rPr lang="en-US" sz="4000" b="1" dirty="0" err="1"/>
              <a:t>Hoàng</a:t>
            </a:r>
            <a:r>
              <a:rPr lang="en-US" sz="4000" b="1" dirty="0"/>
              <a:t> Minh (ITITIU19031)</a:t>
            </a:r>
          </a:p>
          <a:p>
            <a:pPr marL="857250" indent="-857250" algn="just">
              <a:buFont typeface="Arial" panose="020B0604020202020204" pitchFamily="34" charset="0"/>
              <a:buChar char="•"/>
            </a:pPr>
            <a:r>
              <a:rPr lang="en-US" sz="4000" b="1" dirty="0" err="1"/>
              <a:t>Phạm</a:t>
            </a:r>
            <a:r>
              <a:rPr lang="en-US" sz="4000" b="1" dirty="0"/>
              <a:t> </a:t>
            </a:r>
            <a:r>
              <a:rPr lang="en-US" sz="4000" b="1" dirty="0" err="1"/>
              <a:t>Công</a:t>
            </a:r>
            <a:r>
              <a:rPr lang="en-US" sz="4000" b="1" dirty="0"/>
              <a:t> </a:t>
            </a:r>
            <a:r>
              <a:rPr lang="en-US" sz="4000" b="1" dirty="0" err="1"/>
              <a:t>Tuấn</a:t>
            </a:r>
            <a:r>
              <a:rPr lang="en-US" sz="4000" b="1" dirty="0"/>
              <a:t> (ITITIU19060)</a:t>
            </a:r>
          </a:p>
          <a:p>
            <a:pPr marL="857250" indent="-857250" algn="just">
              <a:buFont typeface="Arial" panose="020B0604020202020204" pitchFamily="34" charset="0"/>
              <a:buChar char="•"/>
            </a:pPr>
            <a:r>
              <a:rPr lang="en-US" sz="4000" b="1" dirty="0" err="1"/>
              <a:t>Trần</a:t>
            </a:r>
            <a:r>
              <a:rPr lang="en-US" sz="4000" b="1" dirty="0"/>
              <a:t> </a:t>
            </a:r>
            <a:r>
              <a:rPr lang="en-US" sz="4000" b="1" dirty="0" err="1"/>
              <a:t>Ngọc</a:t>
            </a:r>
            <a:r>
              <a:rPr lang="en-US" sz="4000" b="1" dirty="0"/>
              <a:t> </a:t>
            </a:r>
            <a:r>
              <a:rPr lang="en-US" sz="4000" b="1" dirty="0" err="1"/>
              <a:t>Tiến</a:t>
            </a:r>
            <a:r>
              <a:rPr lang="en-US" sz="4000" b="1" dirty="0"/>
              <a:t> (ITITIU19217)</a:t>
            </a:r>
          </a:p>
        </p:txBody>
      </p:sp>
      <p:sp>
        <p:nvSpPr>
          <p:cNvPr id="32" name="Rectangle 31">
            <a:extLst>
              <a:ext uri="{FF2B5EF4-FFF2-40B4-BE49-F238E27FC236}">
                <a16:creationId xmlns:a16="http://schemas.microsoft.com/office/drawing/2014/main" id="{10991DD1-8BE5-4BB6-92B4-6F820BC1F735}"/>
              </a:ext>
            </a:extLst>
          </p:cNvPr>
          <p:cNvSpPr/>
          <p:nvPr/>
        </p:nvSpPr>
        <p:spPr>
          <a:xfrm>
            <a:off x="1808956" y="9156700"/>
            <a:ext cx="7919119" cy="1336263"/>
          </a:xfrm>
          <a:prstGeom prst="rect">
            <a:avLst/>
          </a:prstGeom>
        </p:spPr>
        <p:txBody>
          <a:bodyPr wrap="square">
            <a:spAutoFit/>
          </a:bodyPr>
          <a:lstStyle/>
          <a:p>
            <a:pPr marL="12700" algn="r">
              <a:spcBef>
                <a:spcPts val="100"/>
              </a:spcBef>
            </a:pPr>
            <a:r>
              <a:rPr lang="en-US" sz="4000" b="1" dirty="0">
                <a:solidFill>
                  <a:srgbClr val="FF0000"/>
                </a:solidFill>
                <a:cs typeface="Source Sans Pro Light"/>
              </a:rPr>
              <a:t>Course: </a:t>
            </a:r>
            <a:r>
              <a:rPr lang="en-US" sz="4000" b="1" dirty="0">
                <a:cs typeface="Source Sans Pro Light"/>
              </a:rPr>
              <a:t>Data Structure &amp; Algorithms</a:t>
            </a:r>
            <a:endParaRPr lang="en-US" sz="4000" b="1" dirty="0">
              <a:solidFill>
                <a:srgbClr val="FF0000"/>
              </a:solidFill>
              <a:cs typeface="Source Sans Pro Light"/>
            </a:endParaRPr>
          </a:p>
          <a:p>
            <a:pPr marL="12700" algn="r">
              <a:spcBef>
                <a:spcPts val="100"/>
              </a:spcBef>
            </a:pPr>
            <a:r>
              <a:rPr lang="en-US" sz="4000" b="1" dirty="0">
                <a:solidFill>
                  <a:srgbClr val="FF0000"/>
                </a:solidFill>
              </a:rPr>
              <a:t>Instructor: </a:t>
            </a:r>
            <a:r>
              <a:rPr lang="en-US" sz="4000" dirty="0"/>
              <a:t>Mr. T. T. </a:t>
            </a:r>
            <a:r>
              <a:rPr lang="en-US" sz="4000" dirty="0" err="1"/>
              <a:t>Tùng</a:t>
            </a:r>
            <a:endParaRPr lang="en-US" sz="4000" b="1" dirty="0"/>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8">
            <a:extLst>
              <a:ext uri="{FF2B5EF4-FFF2-40B4-BE49-F238E27FC236}">
                <a16:creationId xmlns:a16="http://schemas.microsoft.com/office/drawing/2014/main" id="{1520DAEF-6590-4EAE-862B-C56CAAAFC60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WHAT DO WE HAVE ?</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PERFORMANCE</a:t>
            </a:r>
            <a:endParaRPr sz="7200" b="1" i="1" dirty="0">
              <a:solidFill>
                <a:srgbClr val="FF0000"/>
              </a:solidFill>
              <a:latin typeface="Cambria" panose="02040503050406030204" pitchFamily="18" charset="0"/>
              <a:ea typeface="Cambria" panose="02040503050406030204" pitchFamily="18" charset="0"/>
              <a:cs typeface="Source Sans Pro"/>
            </a:endParaRPr>
          </a:p>
        </p:txBody>
      </p:sp>
      <p:sp>
        <p:nvSpPr>
          <p:cNvPr id="12" name="object 9">
            <a:extLst>
              <a:ext uri="{FF2B5EF4-FFF2-40B4-BE49-F238E27FC236}">
                <a16:creationId xmlns:a16="http://schemas.microsoft.com/office/drawing/2014/main" id="{BB035886-D751-4112-9F39-EF605DB68AC4}"/>
              </a:ext>
            </a:extLst>
          </p:cNvPr>
          <p:cNvSpPr txBox="1"/>
          <p:nvPr/>
        </p:nvSpPr>
        <p:spPr>
          <a:xfrm>
            <a:off x="3285341" y="1562405"/>
            <a:ext cx="11887200" cy="936154"/>
          </a:xfrm>
          <a:prstGeom prst="rect">
            <a:avLst/>
          </a:prstGeom>
        </p:spPr>
        <p:txBody>
          <a:bodyPr vert="horz" wrap="square" lIns="0" tIns="12700" rIns="0" bIns="0" rtlCol="0">
            <a:spAutoFit/>
          </a:bodyPr>
          <a:lstStyle/>
          <a:p>
            <a:pPr marL="12700" algn="ctr">
              <a:spcBef>
                <a:spcPts val="100"/>
              </a:spcBef>
            </a:pPr>
            <a:r>
              <a:rPr lang="en-US" sz="6000" b="1" spc="-5" dirty="0">
                <a:latin typeface="Cambria" panose="02040503050406030204" pitchFamily="18" charset="0"/>
                <a:ea typeface="Cambria" panose="02040503050406030204" pitchFamily="18" charset="0"/>
                <a:cs typeface="Source Sans Pro Light"/>
              </a:rPr>
              <a:t>Database Recording</a:t>
            </a:r>
            <a:endParaRPr sz="6000" b="1" dirty="0">
              <a:latin typeface="Cambria" panose="02040503050406030204" pitchFamily="18" charset="0"/>
              <a:ea typeface="Cambria" panose="02040503050406030204" pitchFamily="18" charset="0"/>
              <a:cs typeface="Source Sans Pro Light"/>
            </a:endParaRPr>
          </a:p>
        </p:txBody>
      </p:sp>
      <p:sp>
        <p:nvSpPr>
          <p:cNvPr id="14" name="object 10">
            <a:extLst>
              <a:ext uri="{FF2B5EF4-FFF2-40B4-BE49-F238E27FC236}">
                <a16:creationId xmlns:a16="http://schemas.microsoft.com/office/drawing/2014/main" id="{2D3FE0F0-B29A-47B9-AFF7-6CF6419A832C}"/>
              </a:ext>
            </a:extLst>
          </p:cNvPr>
          <p:cNvSpPr txBox="1"/>
          <p:nvPr/>
        </p:nvSpPr>
        <p:spPr>
          <a:xfrm>
            <a:off x="808435" y="4060963"/>
            <a:ext cx="7142648" cy="3423245"/>
          </a:xfrm>
          <a:prstGeom prst="rect">
            <a:avLst/>
          </a:prstGeom>
        </p:spPr>
        <p:txBody>
          <a:bodyPr vert="horz" wrap="square" lIns="0" tIns="5080" rIns="0" bIns="0" rtlCol="0">
            <a:spAutoFit/>
          </a:bodyPr>
          <a:lstStyle/>
          <a:p>
            <a:pPr marL="755650" marR="5080" indent="-742950">
              <a:lnSpc>
                <a:spcPct val="104200"/>
              </a:lnSpc>
              <a:spcBef>
                <a:spcPts val="40"/>
              </a:spcBef>
              <a:buFont typeface="+mj-lt"/>
              <a:buAutoNum type="arabicPeriod"/>
            </a:pPr>
            <a:r>
              <a:rPr lang="en-US" sz="3600" dirty="0">
                <a:latin typeface="Cambria" panose="02040503050406030204" pitchFamily="18" charset="0"/>
                <a:ea typeface="Cambria" panose="02040503050406030204" pitchFamily="18" charset="0"/>
                <a:cs typeface="Source Sans Pro Light"/>
              </a:rPr>
              <a:t>Finished Playing game</a:t>
            </a:r>
          </a:p>
          <a:p>
            <a:pPr marL="755650" marR="5080" indent="-742950">
              <a:lnSpc>
                <a:spcPct val="104200"/>
              </a:lnSpc>
              <a:spcBef>
                <a:spcPts val="40"/>
              </a:spcBef>
              <a:buFont typeface="+mj-lt"/>
              <a:buAutoNum type="arabicPeriod"/>
            </a:pPr>
            <a:r>
              <a:rPr lang="en-US" sz="3600" dirty="0">
                <a:latin typeface="Cambria" panose="02040503050406030204" pitchFamily="18" charset="0"/>
                <a:ea typeface="Cambria" panose="02040503050406030204" pitchFamily="18" charset="0"/>
                <a:cs typeface="Source Sans Pro Light"/>
              </a:rPr>
              <a:t>Acquire Performance</a:t>
            </a:r>
          </a:p>
          <a:p>
            <a:pPr marL="755650" marR="5080" indent="-742950">
              <a:lnSpc>
                <a:spcPct val="104200"/>
              </a:lnSpc>
              <a:spcBef>
                <a:spcPts val="40"/>
              </a:spcBef>
              <a:buFont typeface="+mj-lt"/>
              <a:buAutoNum type="arabicPeriod"/>
            </a:pPr>
            <a:r>
              <a:rPr lang="en-US" sz="3600" dirty="0">
                <a:latin typeface="Cambria" panose="02040503050406030204" pitchFamily="18" charset="0"/>
                <a:ea typeface="Cambria" panose="02040503050406030204" pitchFamily="18" charset="0"/>
                <a:cs typeface="Source Sans Pro Light"/>
              </a:rPr>
              <a:t>Insert First into the Database</a:t>
            </a:r>
          </a:p>
          <a:p>
            <a:pPr marL="755650" marR="5080" indent="-742950">
              <a:lnSpc>
                <a:spcPct val="104200"/>
              </a:lnSpc>
              <a:spcBef>
                <a:spcPts val="40"/>
              </a:spcBef>
              <a:buFont typeface="+mj-lt"/>
              <a:buAutoNum type="arabicPeriod"/>
            </a:pPr>
            <a:r>
              <a:rPr lang="en-US" sz="3600" dirty="0">
                <a:latin typeface="Cambria" panose="02040503050406030204" pitchFamily="18" charset="0"/>
                <a:ea typeface="Cambria" panose="02040503050406030204" pitchFamily="18" charset="0"/>
                <a:cs typeface="Source Sans Pro Light"/>
              </a:rPr>
              <a:t>Display your first 20 latest performance recorded associated with gaming level</a:t>
            </a:r>
          </a:p>
        </p:txBody>
      </p:sp>
      <p:pic>
        <p:nvPicPr>
          <p:cNvPr id="11" name="Picture 10">
            <a:extLst>
              <a:ext uri="{FF2B5EF4-FFF2-40B4-BE49-F238E27FC236}">
                <a16:creationId xmlns:a16="http://schemas.microsoft.com/office/drawing/2014/main" id="{BB1F8908-D0EE-44EB-8214-350CED0CCF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3151" y="2540332"/>
            <a:ext cx="10710333" cy="8032750"/>
          </a:xfrm>
          <a:prstGeom prst="rect">
            <a:avLst/>
          </a:prstGeom>
        </p:spPr>
      </p:pic>
    </p:spTree>
    <p:extLst>
      <p:ext uri="{BB962C8B-B14F-4D97-AF65-F5344CB8AC3E}">
        <p14:creationId xmlns:p14="http://schemas.microsoft.com/office/powerpoint/2010/main" val="29217339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8">
            <a:extLst>
              <a:ext uri="{FF2B5EF4-FFF2-40B4-BE49-F238E27FC236}">
                <a16:creationId xmlns:a16="http://schemas.microsoft.com/office/drawing/2014/main" id="{1520DAEF-6590-4EAE-862B-C56CAAAFC60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DESIGN PATTERN</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SINGLETON</a:t>
            </a:r>
            <a:endParaRPr sz="7200" b="1" i="1" dirty="0">
              <a:solidFill>
                <a:srgbClr val="FF0000"/>
              </a:solidFill>
              <a:latin typeface="Cambria" panose="02040503050406030204" pitchFamily="18" charset="0"/>
              <a:ea typeface="Cambria" panose="02040503050406030204" pitchFamily="18" charset="0"/>
              <a:cs typeface="Source Sans Pro"/>
            </a:endParaRPr>
          </a:p>
        </p:txBody>
      </p:sp>
      <p:sp>
        <p:nvSpPr>
          <p:cNvPr id="12" name="object 9">
            <a:extLst>
              <a:ext uri="{FF2B5EF4-FFF2-40B4-BE49-F238E27FC236}">
                <a16:creationId xmlns:a16="http://schemas.microsoft.com/office/drawing/2014/main" id="{BB035886-D751-4112-9F39-EF605DB68AC4}"/>
              </a:ext>
            </a:extLst>
          </p:cNvPr>
          <p:cNvSpPr txBox="1"/>
          <p:nvPr/>
        </p:nvSpPr>
        <p:spPr>
          <a:xfrm>
            <a:off x="3285341" y="1562405"/>
            <a:ext cx="11887200" cy="936154"/>
          </a:xfrm>
          <a:prstGeom prst="rect">
            <a:avLst/>
          </a:prstGeom>
        </p:spPr>
        <p:txBody>
          <a:bodyPr vert="horz" wrap="square" lIns="0" tIns="12700" rIns="0" bIns="0" rtlCol="0">
            <a:spAutoFit/>
          </a:bodyPr>
          <a:lstStyle/>
          <a:p>
            <a:pPr marL="12700" algn="ctr">
              <a:spcBef>
                <a:spcPts val="100"/>
              </a:spcBef>
            </a:pPr>
            <a:r>
              <a:rPr lang="en-US" sz="6000" b="1" spc="-5" dirty="0">
                <a:latin typeface="Cambria" panose="02040503050406030204" pitchFamily="18" charset="0"/>
                <a:ea typeface="Cambria" panose="02040503050406030204" pitchFamily="18" charset="0"/>
                <a:cs typeface="Source Sans Pro Light"/>
              </a:rPr>
              <a:t>Singleton Design Pattern</a:t>
            </a:r>
            <a:endParaRPr sz="6000" b="1" dirty="0">
              <a:latin typeface="Cambria" panose="02040503050406030204" pitchFamily="18" charset="0"/>
              <a:ea typeface="Cambria" panose="02040503050406030204" pitchFamily="18" charset="0"/>
              <a:cs typeface="Source Sans Pro Light"/>
            </a:endParaRPr>
          </a:p>
        </p:txBody>
      </p:sp>
      <p:sp>
        <p:nvSpPr>
          <p:cNvPr id="15" name="object 10">
            <a:extLst>
              <a:ext uri="{FF2B5EF4-FFF2-40B4-BE49-F238E27FC236}">
                <a16:creationId xmlns:a16="http://schemas.microsoft.com/office/drawing/2014/main" id="{8C1F5EC8-AD7D-4A06-B70F-2DF81463392D}"/>
              </a:ext>
            </a:extLst>
          </p:cNvPr>
          <p:cNvSpPr txBox="1"/>
          <p:nvPr/>
        </p:nvSpPr>
        <p:spPr>
          <a:xfrm>
            <a:off x="808434" y="4060963"/>
            <a:ext cx="17307321" cy="2221121"/>
          </a:xfrm>
          <a:prstGeom prst="rect">
            <a:avLst/>
          </a:prstGeom>
        </p:spPr>
        <p:txBody>
          <a:bodyPr vert="horz" wrap="square" lIns="0" tIns="5080" rIns="0" bIns="0" rtlCol="0">
            <a:spAutoFit/>
          </a:bodyPr>
          <a:lstStyle/>
          <a:p>
            <a:pPr marL="571500" indent="-571500" algn="just">
              <a:buFont typeface="Arial" panose="020B0604020202020204" pitchFamily="34" charset="0"/>
              <a:buChar char="•"/>
            </a:pPr>
            <a:r>
              <a:rPr lang="en-US" sz="3600" dirty="0">
                <a:effectLst/>
                <a:latin typeface="Times New Roman" panose="02020603050405020304" pitchFamily="18" charset="0"/>
                <a:ea typeface="MS Mincho" panose="02020609040205080304" pitchFamily="49" charset="-128"/>
              </a:rPr>
              <a:t>This pattern was implemented through out the project (all classes) to ensure that each object was run by its own </a:t>
            </a:r>
          </a:p>
          <a:p>
            <a:pPr marL="571500" indent="-571500" algn="just">
              <a:buFont typeface="Arial" panose="020B0604020202020204" pitchFamily="34" charset="0"/>
              <a:buChar char="•"/>
            </a:pPr>
            <a:r>
              <a:rPr lang="en-US" sz="3600" dirty="0">
                <a:latin typeface="Times New Roman" panose="02020603050405020304" pitchFamily="18" charset="0"/>
                <a:ea typeface="MS Mincho" panose="02020609040205080304" pitchFamily="49" charset="-128"/>
              </a:rPr>
              <a:t>D</a:t>
            </a:r>
            <a:r>
              <a:rPr lang="en-US" sz="3600" dirty="0">
                <a:effectLst/>
                <a:latin typeface="Times New Roman" panose="02020603050405020304" pitchFamily="18" charset="0"/>
                <a:ea typeface="MS Mincho" panose="02020609040205080304" pitchFamily="49" charset="-128"/>
              </a:rPr>
              <a:t>ependency state was transferred by message. There are no hidden attribute stored on other object. </a:t>
            </a:r>
            <a:endParaRPr lang="en-US" sz="3600" dirty="0"/>
          </a:p>
        </p:txBody>
      </p:sp>
    </p:spTree>
    <p:extLst>
      <p:ext uri="{BB962C8B-B14F-4D97-AF65-F5344CB8AC3E}">
        <p14:creationId xmlns:p14="http://schemas.microsoft.com/office/powerpoint/2010/main" val="40161521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8">
            <a:extLst>
              <a:ext uri="{FF2B5EF4-FFF2-40B4-BE49-F238E27FC236}">
                <a16:creationId xmlns:a16="http://schemas.microsoft.com/office/drawing/2014/main" id="{1520DAEF-6590-4EAE-862B-C56CAAAFC60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DESIGN PATTERN</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OBSERVER</a:t>
            </a:r>
            <a:endParaRPr sz="7200" b="1" i="1" dirty="0">
              <a:solidFill>
                <a:srgbClr val="FF0000"/>
              </a:solidFill>
              <a:latin typeface="Cambria" panose="02040503050406030204" pitchFamily="18" charset="0"/>
              <a:ea typeface="Cambria" panose="02040503050406030204" pitchFamily="18" charset="0"/>
              <a:cs typeface="Source Sans Pro"/>
            </a:endParaRPr>
          </a:p>
        </p:txBody>
      </p:sp>
      <p:sp>
        <p:nvSpPr>
          <p:cNvPr id="12" name="object 9">
            <a:extLst>
              <a:ext uri="{FF2B5EF4-FFF2-40B4-BE49-F238E27FC236}">
                <a16:creationId xmlns:a16="http://schemas.microsoft.com/office/drawing/2014/main" id="{BB035886-D751-4112-9F39-EF605DB68AC4}"/>
              </a:ext>
            </a:extLst>
          </p:cNvPr>
          <p:cNvSpPr txBox="1"/>
          <p:nvPr/>
        </p:nvSpPr>
        <p:spPr>
          <a:xfrm>
            <a:off x="3285341" y="1562405"/>
            <a:ext cx="11887200" cy="936154"/>
          </a:xfrm>
          <a:prstGeom prst="rect">
            <a:avLst/>
          </a:prstGeom>
        </p:spPr>
        <p:txBody>
          <a:bodyPr vert="horz" wrap="square" lIns="0" tIns="12700" rIns="0" bIns="0" rtlCol="0">
            <a:spAutoFit/>
          </a:bodyPr>
          <a:lstStyle/>
          <a:p>
            <a:pPr marL="12700" algn="ctr">
              <a:spcBef>
                <a:spcPts val="100"/>
              </a:spcBef>
            </a:pPr>
            <a:r>
              <a:rPr lang="en-US" sz="6000" b="1" spc="-5" dirty="0">
                <a:latin typeface="Cambria" panose="02040503050406030204" pitchFamily="18" charset="0"/>
                <a:ea typeface="Cambria" panose="02040503050406030204" pitchFamily="18" charset="0"/>
                <a:cs typeface="Source Sans Pro Light"/>
              </a:rPr>
              <a:t>Observer Design Pattern</a:t>
            </a:r>
            <a:endParaRPr sz="6000" b="1" dirty="0">
              <a:latin typeface="Cambria" panose="02040503050406030204" pitchFamily="18" charset="0"/>
              <a:ea typeface="Cambria" panose="02040503050406030204" pitchFamily="18" charset="0"/>
              <a:cs typeface="Source Sans Pro Light"/>
            </a:endParaRPr>
          </a:p>
        </p:txBody>
      </p:sp>
      <p:sp>
        <p:nvSpPr>
          <p:cNvPr id="15" name="object 10">
            <a:extLst>
              <a:ext uri="{FF2B5EF4-FFF2-40B4-BE49-F238E27FC236}">
                <a16:creationId xmlns:a16="http://schemas.microsoft.com/office/drawing/2014/main" id="{8C1F5EC8-AD7D-4A06-B70F-2DF81463392D}"/>
              </a:ext>
            </a:extLst>
          </p:cNvPr>
          <p:cNvSpPr txBox="1"/>
          <p:nvPr/>
        </p:nvSpPr>
        <p:spPr>
          <a:xfrm>
            <a:off x="575280" y="3047476"/>
            <a:ext cx="17307321" cy="4991110"/>
          </a:xfrm>
          <a:prstGeom prst="rect">
            <a:avLst/>
          </a:prstGeom>
        </p:spPr>
        <p:txBody>
          <a:bodyPr vert="horz" wrap="square" lIns="0" tIns="5080" rIns="0" bIns="0" rtlCol="0">
            <a:spAutoFit/>
          </a:bodyPr>
          <a:lstStyle/>
          <a:p>
            <a:pPr marL="571500" indent="-571500" algn="just">
              <a:buFont typeface="Arial" panose="020B0604020202020204" pitchFamily="34" charset="0"/>
              <a:buChar char="•"/>
            </a:pPr>
            <a:r>
              <a:rPr lang="en-US" sz="3600" dirty="0">
                <a:effectLst/>
                <a:latin typeface="Times New Roman" panose="02020603050405020304" pitchFamily="18" charset="0"/>
                <a:ea typeface="MS Mincho" panose="02020609040205080304" pitchFamily="49" charset="-128"/>
              </a:rPr>
              <a:t>The observer pattern is a software design pattern in which an object, named the subject, maintains a list of its dependents, called observers, and notifies them automatically of any state changes, usually by calling one of their methods. </a:t>
            </a:r>
          </a:p>
          <a:p>
            <a:pPr marL="571500" indent="-571500" algn="just">
              <a:buFont typeface="Arial" panose="020B0604020202020204" pitchFamily="34" charset="0"/>
              <a:buChar char="•"/>
            </a:pPr>
            <a:r>
              <a:rPr lang="en-US" sz="3600" dirty="0">
                <a:latin typeface="Times New Roman" panose="02020603050405020304" pitchFamily="18" charset="0"/>
                <a:ea typeface="MS Mincho" panose="02020609040205080304" pitchFamily="49" charset="-128"/>
              </a:rPr>
              <a:t>It is mainly used for implementing distributed event handling systems, in "event driven" software. In those systems, the subject is usually named a "stream of events" or "stream source of events", while the observers are called "sinks of events. This pattern then perfectly suits any process where data arrives from some input that is not available to the CPU at startup, but instead arrives "at random" (HTTP requests, GPIO data, user input from keyboard/mouse/..., distributed databases and blockchains, ...)</a:t>
            </a:r>
            <a:r>
              <a:rPr lang="en-US" sz="3600" dirty="0">
                <a:effectLst/>
                <a:latin typeface="Times New Roman" panose="02020603050405020304" pitchFamily="18" charset="0"/>
                <a:ea typeface="MS Mincho" panose="02020609040205080304" pitchFamily="49" charset="-128"/>
              </a:rPr>
              <a:t>. </a:t>
            </a:r>
            <a:endParaRPr lang="en-US" sz="3600" dirty="0"/>
          </a:p>
        </p:txBody>
      </p:sp>
    </p:spTree>
    <p:extLst>
      <p:ext uri="{BB962C8B-B14F-4D97-AF65-F5344CB8AC3E}">
        <p14:creationId xmlns:p14="http://schemas.microsoft.com/office/powerpoint/2010/main" val="42788904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8">
            <a:extLst>
              <a:ext uri="{FF2B5EF4-FFF2-40B4-BE49-F238E27FC236}">
                <a16:creationId xmlns:a16="http://schemas.microsoft.com/office/drawing/2014/main" id="{1520DAEF-6590-4EAE-862B-C56CAAAFC60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DESIGN PATTERN</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OBSERVER</a:t>
            </a:r>
            <a:endParaRPr sz="7200" b="1" i="1" dirty="0">
              <a:solidFill>
                <a:srgbClr val="FF0000"/>
              </a:solidFill>
              <a:latin typeface="Cambria" panose="02040503050406030204" pitchFamily="18" charset="0"/>
              <a:ea typeface="Cambria" panose="02040503050406030204" pitchFamily="18" charset="0"/>
              <a:cs typeface="Source Sans Pro"/>
            </a:endParaRPr>
          </a:p>
        </p:txBody>
      </p:sp>
      <p:pic>
        <p:nvPicPr>
          <p:cNvPr id="11" name="Picture 10" descr="Chart, scatter chart&#10;&#10;Description automatically generated">
            <a:extLst>
              <a:ext uri="{FF2B5EF4-FFF2-40B4-BE49-F238E27FC236}">
                <a16:creationId xmlns:a16="http://schemas.microsoft.com/office/drawing/2014/main" id="{E75948B9-A54D-4BB3-BCEA-36C2E14A3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56" y="1482530"/>
            <a:ext cx="18532834" cy="8813300"/>
          </a:xfrm>
          <a:prstGeom prst="rect">
            <a:avLst/>
          </a:prstGeom>
        </p:spPr>
      </p:pic>
    </p:spTree>
    <p:extLst>
      <p:ext uri="{BB962C8B-B14F-4D97-AF65-F5344CB8AC3E}">
        <p14:creationId xmlns:p14="http://schemas.microsoft.com/office/powerpoint/2010/main" val="11101548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8">
            <a:extLst>
              <a:ext uri="{FF2B5EF4-FFF2-40B4-BE49-F238E27FC236}">
                <a16:creationId xmlns:a16="http://schemas.microsoft.com/office/drawing/2014/main" id="{1520DAEF-6590-4EAE-862B-C56CAAAFC60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DESIGN PATTERN</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OBSERVER</a:t>
            </a:r>
            <a:endParaRPr sz="7200" b="1" i="1" dirty="0">
              <a:solidFill>
                <a:srgbClr val="FF0000"/>
              </a:solidFill>
              <a:latin typeface="Cambria" panose="02040503050406030204" pitchFamily="18" charset="0"/>
              <a:ea typeface="Cambria" panose="02040503050406030204" pitchFamily="18" charset="0"/>
              <a:cs typeface="Source Sans Pro"/>
            </a:endParaRPr>
          </a:p>
        </p:txBody>
      </p:sp>
      <p:pic>
        <p:nvPicPr>
          <p:cNvPr id="9" name="Picture 8">
            <a:extLst>
              <a:ext uri="{FF2B5EF4-FFF2-40B4-BE49-F238E27FC236}">
                <a16:creationId xmlns:a16="http://schemas.microsoft.com/office/drawing/2014/main" id="{5C5F5731-F217-4AAB-AE89-67E51A1AA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62" y="5587188"/>
            <a:ext cx="10290566" cy="4708642"/>
          </a:xfrm>
          <a:prstGeom prst="rect">
            <a:avLst/>
          </a:prstGeom>
        </p:spPr>
      </p:pic>
      <p:pic>
        <p:nvPicPr>
          <p:cNvPr id="12" name="Picture 11">
            <a:extLst>
              <a:ext uri="{FF2B5EF4-FFF2-40B4-BE49-F238E27FC236}">
                <a16:creationId xmlns:a16="http://schemas.microsoft.com/office/drawing/2014/main" id="{E2067C6E-CE70-4F2D-9C64-78322FC25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4599" y="2784172"/>
            <a:ext cx="7592485" cy="6611273"/>
          </a:xfrm>
          <a:prstGeom prst="rect">
            <a:avLst/>
          </a:prstGeom>
        </p:spPr>
      </p:pic>
      <p:pic>
        <p:nvPicPr>
          <p:cNvPr id="14" name="Picture 13">
            <a:extLst>
              <a:ext uri="{FF2B5EF4-FFF2-40B4-BE49-F238E27FC236}">
                <a16:creationId xmlns:a16="http://schemas.microsoft.com/office/drawing/2014/main" id="{7193E4F4-60B2-4BB5-88B6-3318D12B09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462" y="1594609"/>
            <a:ext cx="10279625" cy="2886441"/>
          </a:xfrm>
          <a:prstGeom prst="rect">
            <a:avLst/>
          </a:prstGeom>
        </p:spPr>
      </p:pic>
    </p:spTree>
    <p:extLst>
      <p:ext uri="{BB962C8B-B14F-4D97-AF65-F5344CB8AC3E}">
        <p14:creationId xmlns:p14="http://schemas.microsoft.com/office/powerpoint/2010/main" val="34235077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8">
            <a:extLst>
              <a:ext uri="{FF2B5EF4-FFF2-40B4-BE49-F238E27FC236}">
                <a16:creationId xmlns:a16="http://schemas.microsoft.com/office/drawing/2014/main" id="{1520DAEF-6590-4EAE-862B-C56CAAAFC60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UML Design</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Dependency</a:t>
            </a:r>
            <a:endParaRPr sz="7200" b="1" i="1" dirty="0">
              <a:solidFill>
                <a:srgbClr val="FF0000"/>
              </a:solidFill>
              <a:latin typeface="Cambria" panose="02040503050406030204" pitchFamily="18" charset="0"/>
              <a:ea typeface="Cambria" panose="02040503050406030204" pitchFamily="18" charset="0"/>
              <a:cs typeface="Source Sans Pro"/>
            </a:endParaRPr>
          </a:p>
        </p:txBody>
      </p:sp>
      <p:pic>
        <p:nvPicPr>
          <p:cNvPr id="10" name="Picture 9" descr="Text&#10;&#10;Description automatically generated">
            <a:extLst>
              <a:ext uri="{FF2B5EF4-FFF2-40B4-BE49-F238E27FC236}">
                <a16:creationId xmlns:a16="http://schemas.microsoft.com/office/drawing/2014/main" id="{01EB5421-784A-447B-856A-DE905C26F9DB}"/>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634125" y="1528391"/>
            <a:ext cx="17742061" cy="9122834"/>
          </a:xfrm>
          <a:prstGeom prst="rect">
            <a:avLst/>
          </a:prstGeom>
          <a:noFill/>
        </p:spPr>
      </p:pic>
    </p:spTree>
    <p:extLst>
      <p:ext uri="{BB962C8B-B14F-4D97-AF65-F5344CB8AC3E}">
        <p14:creationId xmlns:p14="http://schemas.microsoft.com/office/powerpoint/2010/main" val="4027214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8">
            <a:extLst>
              <a:ext uri="{FF2B5EF4-FFF2-40B4-BE49-F238E27FC236}">
                <a16:creationId xmlns:a16="http://schemas.microsoft.com/office/drawing/2014/main" id="{1520DAEF-6590-4EAE-862B-C56CAAAFC60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pic>
        <p:nvPicPr>
          <p:cNvPr id="12" name="Picture 11">
            <a:extLst>
              <a:ext uri="{FF2B5EF4-FFF2-40B4-BE49-F238E27FC236}">
                <a16:creationId xmlns:a16="http://schemas.microsoft.com/office/drawing/2014/main" id="{B35E90FD-B3A5-47FD-A05C-CFE72BDB9A7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956" y="164137"/>
            <a:ext cx="13076046" cy="10363731"/>
          </a:xfrm>
          <a:prstGeom prst="rect">
            <a:avLst/>
          </a:prstGeom>
          <a:noFill/>
        </p:spPr>
      </p:pic>
      <p:sp>
        <p:nvSpPr>
          <p:cNvPr id="13" name="object 10">
            <a:extLst>
              <a:ext uri="{FF2B5EF4-FFF2-40B4-BE49-F238E27FC236}">
                <a16:creationId xmlns:a16="http://schemas.microsoft.com/office/drawing/2014/main" id="{790E09E2-6A18-4AF0-B72D-DDCA1952DC62}"/>
              </a:ext>
            </a:extLst>
          </p:cNvPr>
          <p:cNvSpPr txBox="1"/>
          <p:nvPr/>
        </p:nvSpPr>
        <p:spPr>
          <a:xfrm>
            <a:off x="589756" y="4235441"/>
            <a:ext cx="4891275" cy="2221121"/>
          </a:xfrm>
          <a:prstGeom prst="rect">
            <a:avLst/>
          </a:prstGeom>
        </p:spPr>
        <p:txBody>
          <a:bodyPr vert="horz" wrap="square" lIns="0" tIns="5080" rIns="0" bIns="0" rtlCol="0">
            <a:spAutoFit/>
          </a:bodyPr>
          <a:lstStyle/>
          <a:p>
            <a:pPr algn="just"/>
            <a:r>
              <a:rPr lang="en-US" sz="3600" dirty="0">
                <a:effectLst/>
                <a:latin typeface="Times New Roman" panose="02020603050405020304" pitchFamily="18" charset="0"/>
                <a:ea typeface="MS Mincho" panose="02020609040205080304" pitchFamily="49" charset="-128"/>
              </a:rPr>
              <a:t>You can separate module config.py into </a:t>
            </a:r>
            <a:r>
              <a:rPr lang="en-US" sz="3600" dirty="0" err="1">
                <a:effectLst/>
                <a:latin typeface="Times New Roman" panose="02020603050405020304" pitchFamily="18" charset="0"/>
                <a:ea typeface="MS Mincho" panose="02020609040205080304" pitchFamily="49" charset="-128"/>
              </a:rPr>
              <a:t>core_config</a:t>
            </a:r>
            <a:r>
              <a:rPr lang="en-US" sz="3600" dirty="0">
                <a:effectLst/>
                <a:latin typeface="Times New Roman" panose="02020603050405020304" pitchFamily="18" charset="0"/>
                <a:ea typeface="MS Mincho" panose="02020609040205080304" pitchFamily="49" charset="-128"/>
              </a:rPr>
              <a:t> and </a:t>
            </a:r>
            <a:r>
              <a:rPr lang="en-US" sz="3600" dirty="0" err="1">
                <a:effectLst/>
                <a:latin typeface="Times New Roman" panose="02020603050405020304" pitchFamily="18" charset="0"/>
                <a:ea typeface="MS Mincho" panose="02020609040205080304" pitchFamily="49" charset="-128"/>
              </a:rPr>
              <a:t>interface_config</a:t>
            </a:r>
            <a:r>
              <a:rPr lang="en-US" sz="3600" dirty="0">
                <a:latin typeface="Times New Roman" panose="02020603050405020304" pitchFamily="18" charset="0"/>
                <a:ea typeface="MS Mincho" panose="02020609040205080304" pitchFamily="49" charset="-128"/>
              </a:rPr>
              <a:t> to get better design pattern</a:t>
            </a:r>
            <a:endParaRPr lang="en-US" sz="3600" dirty="0"/>
          </a:p>
        </p:txBody>
      </p:sp>
    </p:spTree>
    <p:extLst>
      <p:ext uri="{BB962C8B-B14F-4D97-AF65-F5344CB8AC3E}">
        <p14:creationId xmlns:p14="http://schemas.microsoft.com/office/powerpoint/2010/main" val="2343905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8">
            <a:extLst>
              <a:ext uri="{FF2B5EF4-FFF2-40B4-BE49-F238E27FC236}">
                <a16:creationId xmlns:a16="http://schemas.microsoft.com/office/drawing/2014/main" id="{5F79FD6F-9E77-4C1E-8716-2D8D21481E07}"/>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pic>
        <p:nvPicPr>
          <p:cNvPr id="3" name="Picture 2">
            <a:extLst>
              <a:ext uri="{FF2B5EF4-FFF2-40B4-BE49-F238E27FC236}">
                <a16:creationId xmlns:a16="http://schemas.microsoft.com/office/drawing/2014/main" id="{6959611B-09AC-4B18-9AB8-3A0AC5501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7" y="911163"/>
            <a:ext cx="18769577" cy="8869680"/>
          </a:xfrm>
          <a:prstGeom prst="rect">
            <a:avLst/>
          </a:prstGeom>
        </p:spPr>
      </p:pic>
    </p:spTree>
    <p:extLst>
      <p:ext uri="{BB962C8B-B14F-4D97-AF65-F5344CB8AC3E}">
        <p14:creationId xmlns:p14="http://schemas.microsoft.com/office/powerpoint/2010/main" val="24091724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8">
            <a:extLst>
              <a:ext uri="{FF2B5EF4-FFF2-40B4-BE49-F238E27FC236}">
                <a16:creationId xmlns:a16="http://schemas.microsoft.com/office/drawing/2014/main" id="{5F79FD6F-9E77-4C1E-8716-2D8D21481E07}"/>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21" name="Group 20">
            <a:extLst>
              <a:ext uri="{FF2B5EF4-FFF2-40B4-BE49-F238E27FC236}">
                <a16:creationId xmlns:a16="http://schemas.microsoft.com/office/drawing/2014/main" id="{CBDC3F84-1A99-46A7-8944-B7F4F8F8B910}"/>
              </a:ext>
            </a:extLst>
          </p:cNvPr>
          <p:cNvGrpSpPr/>
          <p:nvPr/>
        </p:nvGrpSpPr>
        <p:grpSpPr>
          <a:xfrm>
            <a:off x="437357" y="1454592"/>
            <a:ext cx="17334452" cy="9885807"/>
            <a:chOff x="3593727" y="237815"/>
            <a:chExt cx="8236022" cy="4696989"/>
          </a:xfrm>
        </p:grpSpPr>
        <p:pic>
          <p:nvPicPr>
            <p:cNvPr id="22" name="Picture 2" descr="Sprite background video game anime GIF - Find on GIFER">
              <a:extLst>
                <a:ext uri="{FF2B5EF4-FFF2-40B4-BE49-F238E27FC236}">
                  <a16:creationId xmlns:a16="http://schemas.microsoft.com/office/drawing/2014/main" id="{0C2ED0CC-FF65-4E9A-A4F5-A51F96B14E1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47158" y="237815"/>
              <a:ext cx="7982591" cy="43424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3" name="3D Model 22" descr="Rampaging T-Rex">
                  <a:extLst>
                    <a:ext uri="{FF2B5EF4-FFF2-40B4-BE49-F238E27FC236}">
                      <a16:creationId xmlns:a16="http://schemas.microsoft.com/office/drawing/2014/main" id="{03740A58-DC42-415D-9936-71EB8D0659E0}"/>
                    </a:ext>
                  </a:extLst>
                </p:cNvPr>
                <p:cNvGraphicFramePr>
                  <a:graphicFrameLocks noChangeAspect="1"/>
                </p:cNvGraphicFramePr>
                <p:nvPr>
                  <p:extLst>
                    <p:ext uri="{D42A27DB-BD31-4B8C-83A1-F6EECF244321}">
                      <p14:modId xmlns:p14="http://schemas.microsoft.com/office/powerpoint/2010/main" val="879303764"/>
                    </p:ext>
                  </p:extLst>
                </p:nvPr>
              </p:nvGraphicFramePr>
              <p:xfrm>
                <a:off x="3593727" y="1109530"/>
                <a:ext cx="7982587" cy="3825274"/>
              </p:xfrm>
              <a:graphic>
                <a:graphicData uri="http://schemas.microsoft.com/office/drawing/2017/model3d">
                  <am3d:model3d r:embed="rId4">
                    <am3d:spPr>
                      <a:xfrm>
                        <a:off x="0" y="0"/>
                        <a:ext cx="16801044" cy="8051098"/>
                      </a:xfrm>
                      <a:prstGeom prst="rect">
                        <a:avLst/>
                      </a:prstGeom>
                    </am3d:spPr>
                    <am3d:camera>
                      <am3d:pos x="0" y="0" z="54598196"/>
                      <am3d:up dx="0" dy="36000000" dz="0"/>
                      <am3d:lookAt x="0" y="0" z="0"/>
                      <am3d:perspective fov="2700000"/>
                    </am3d:camera>
                    <am3d:trans>
                      <am3d:meterPerModelUnit n="77604" d="1000000"/>
                      <am3d:preTrans dx="-759252" dy="-7313658" dz="524888"/>
                      <am3d:scale>
                        <am3d:sx n="1000000" d="1000000"/>
                        <am3d:sy n="1000000" d="1000000"/>
                        <am3d:sz n="1000000" d="1000000"/>
                      </am3d:scale>
                      <am3d:rot ax="5217275" ay="4632408" az="5212621"/>
                      <am3d:postTrans dx="0" dy="0" dz="0"/>
                    </am3d:trans>
                    <am3d:raster rName="Office3DRenderer" rVer="16.0.8326">
                      <am3d:blip r:embed="rId5"/>
                    </am3d:raster>
                    <am3d:extLst>
                      <a:ext uri="{9A65AA19-BECB-4387-8358-8AD5134E1D82}">
                        <a3danim:embedAnim xmlns:a3danim="http://schemas.microsoft.com/office/drawing/2018/animation/model3d" animId="0">
                          <a3danim:animPr length="9266" count="indefinite"/>
                        </a3danim:embedAnim>
                      </a:ext>
                      <a:ext uri="{E9DE012E-A134-456F-84FE-255F9AAD75C6}">
                        <a3danim:posterFrame xmlns:a3danim="http://schemas.microsoft.com/office/drawing/2018/animation/model3d" animId="0"/>
                      </a:ext>
                    </am3d:extLst>
                    <am3d:objViewport viewportSz="177241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Rampaging T-Rex">
                  <a:extLst>
                    <a:ext uri="{FF2B5EF4-FFF2-40B4-BE49-F238E27FC236}">
                      <a16:creationId xmlns:a16="http://schemas.microsoft.com/office/drawing/2014/main" id="{03740A58-DC42-415D-9936-71EB8D0659E0}"/>
                    </a:ext>
                  </a:extLst>
                </p:cNvPr>
                <p:cNvPicPr>
                  <a:picLocks noGrp="1" noRot="1" noChangeAspect="1" noMove="1" noResize="1" noEditPoints="1" noAdjustHandles="1" noChangeArrowheads="1" noChangeShapeType="1" noCrop="1"/>
                </p:cNvPicPr>
                <p:nvPr/>
              </p:nvPicPr>
              <p:blipFill>
                <a:blip r:embed="rId5"/>
                <a:stretch>
                  <a:fillRect/>
                </a:stretch>
              </p:blipFill>
              <p:spPr>
                <a:xfrm>
                  <a:off x="437357" y="3289301"/>
                  <a:ext cx="16801044" cy="8051098"/>
                </a:xfrm>
                <a:prstGeom prst="rect">
                  <a:avLst/>
                </a:prstGeom>
              </p:spPr>
            </p:pic>
          </mc:Fallback>
        </mc:AlternateContent>
      </p:grpSp>
      <p:sp>
        <p:nvSpPr>
          <p:cNvPr id="24" name="object 18">
            <a:extLst>
              <a:ext uri="{FF2B5EF4-FFF2-40B4-BE49-F238E27FC236}">
                <a16:creationId xmlns:a16="http://schemas.microsoft.com/office/drawing/2014/main" id="{3633D896-4EBA-4191-97A8-FAD2165BDFFB}"/>
              </a:ext>
            </a:extLst>
          </p:cNvPr>
          <p:cNvSpPr txBox="1"/>
          <p:nvPr/>
        </p:nvSpPr>
        <p:spPr>
          <a:xfrm>
            <a:off x="10636" y="-2540"/>
            <a:ext cx="19010313"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DEMO</a:t>
            </a:r>
            <a:endParaRPr sz="7200" b="1" i="1" dirty="0">
              <a:solidFill>
                <a:srgbClr val="FF0000"/>
              </a:solidFill>
              <a:latin typeface="Cambria" panose="02040503050406030204" pitchFamily="18" charset="0"/>
              <a:ea typeface="Cambria" panose="02040503050406030204" pitchFamily="18" charset="0"/>
              <a:cs typeface="Source Sans Pro"/>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9267" fill="hold"/>
                                        <p:tgtEl>
                                          <p:spTgt spid="23"/>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90DCDC-37E0-40A9-B64A-24D5EA6D3C08}"/>
              </a:ext>
            </a:extLst>
          </p:cNvPr>
          <p:cNvSpPr/>
          <p:nvPr/>
        </p:nvSpPr>
        <p:spPr>
          <a:xfrm>
            <a:off x="668492" y="4748530"/>
            <a:ext cx="17673328" cy="1107996"/>
          </a:xfrm>
          <a:prstGeom prst="rect">
            <a:avLst/>
          </a:prstGeom>
        </p:spPr>
        <p:txBody>
          <a:bodyPr wrap="square">
            <a:spAutoFit/>
          </a:bodyPr>
          <a:lstStyle/>
          <a:p>
            <a:pPr algn="ctr"/>
            <a:r>
              <a:rPr lang="en-US" sz="6600" b="1" dirty="0">
                <a:solidFill>
                  <a:schemeClr val="bg1"/>
                </a:solidFill>
              </a:rPr>
              <a:t>Thanks for Listening!</a:t>
            </a:r>
          </a:p>
        </p:txBody>
      </p:sp>
    </p:spTree>
    <p:extLst>
      <p:ext uri="{BB962C8B-B14F-4D97-AF65-F5344CB8AC3E}">
        <p14:creationId xmlns:p14="http://schemas.microsoft.com/office/powerpoint/2010/main" val="16376034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8">
            <a:extLst>
              <a:ext uri="{FF2B5EF4-FFF2-40B4-BE49-F238E27FC236}">
                <a16:creationId xmlns:a16="http://schemas.microsoft.com/office/drawing/2014/main" id="{59AF4334-29F4-4A79-86CC-C99E80A456FA}"/>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pic>
        <p:nvPicPr>
          <p:cNvPr id="7" name="Picture 6">
            <a:extLst>
              <a:ext uri="{FF2B5EF4-FFF2-40B4-BE49-F238E27FC236}">
                <a16:creationId xmlns:a16="http://schemas.microsoft.com/office/drawing/2014/main" id="{222106B2-FD65-48F5-A897-AE1832665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156" y="1483359"/>
            <a:ext cx="12553157" cy="7726681"/>
          </a:xfrm>
          <a:prstGeom prst="rect">
            <a:avLst/>
          </a:prstGeom>
        </p:spPr>
      </p:pic>
      <p:grpSp>
        <p:nvGrpSpPr>
          <p:cNvPr id="3" name="Group 2">
            <a:extLst>
              <a:ext uri="{FF2B5EF4-FFF2-40B4-BE49-F238E27FC236}">
                <a16:creationId xmlns:a16="http://schemas.microsoft.com/office/drawing/2014/main" id="{46382AC0-9E14-4564-A45D-D94980B69E24}"/>
              </a:ext>
            </a:extLst>
          </p:cNvPr>
          <p:cNvGrpSpPr/>
          <p:nvPr/>
        </p:nvGrpSpPr>
        <p:grpSpPr>
          <a:xfrm>
            <a:off x="0" y="1069359"/>
            <a:ext cx="3942557" cy="828000"/>
            <a:chOff x="-1" y="546100"/>
            <a:chExt cx="3942557" cy="828000"/>
          </a:xfrm>
        </p:grpSpPr>
        <p:sp>
          <p:nvSpPr>
            <p:cNvPr id="39" name="object 25">
              <a:extLst>
                <a:ext uri="{FF2B5EF4-FFF2-40B4-BE49-F238E27FC236}">
                  <a16:creationId xmlns:a16="http://schemas.microsoft.com/office/drawing/2014/main" id="{01658446-B05C-4E3A-AC85-147B04B44ABE}"/>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AB7DF48C-092F-4B3C-97D3-B00D26C37649}"/>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sp>
        <p:nvSpPr>
          <p:cNvPr id="9" name="object 9"/>
          <p:cNvSpPr txBox="1"/>
          <p:nvPr/>
        </p:nvSpPr>
        <p:spPr>
          <a:xfrm>
            <a:off x="1" y="1138393"/>
            <a:ext cx="3637756" cy="689932"/>
          </a:xfrm>
          <a:prstGeom prst="rect">
            <a:avLst/>
          </a:prstGeom>
        </p:spPr>
        <p:txBody>
          <a:bodyPr vert="horz" wrap="square" lIns="0" tIns="12700" rIns="0" bIns="0" rtlCol="0">
            <a:spAutoFit/>
          </a:bodyPr>
          <a:lstStyle/>
          <a:p>
            <a:pPr marL="12700" algn="ctr">
              <a:spcBef>
                <a:spcPts val="100"/>
              </a:spcBef>
            </a:pPr>
            <a:r>
              <a:rPr lang="en-US" sz="4400" b="1" spc="-5" dirty="0">
                <a:cs typeface="Source Sans Pro Light"/>
              </a:rPr>
              <a:t>Introduction</a:t>
            </a:r>
            <a:endParaRPr sz="4400" b="1" dirty="0">
              <a:cs typeface="Source Sans Pro Light"/>
            </a:endParaRPr>
          </a:p>
        </p:txBody>
      </p:sp>
      <p:sp>
        <p:nvSpPr>
          <p:cNvPr id="10" name="object 10"/>
          <p:cNvSpPr txBox="1"/>
          <p:nvPr/>
        </p:nvSpPr>
        <p:spPr>
          <a:xfrm>
            <a:off x="284957" y="3049371"/>
            <a:ext cx="5943600" cy="4594656"/>
          </a:xfrm>
          <a:prstGeom prst="rect">
            <a:avLst/>
          </a:prstGeom>
        </p:spPr>
        <p:txBody>
          <a:bodyPr vert="horz" wrap="square" lIns="0" tIns="5080" rIns="0" bIns="0" rtlCol="0">
            <a:spAutoFit/>
          </a:bodyPr>
          <a:lstStyle/>
          <a:p>
            <a:pPr marL="469900" marR="5080" indent="-457200" algn="just">
              <a:lnSpc>
                <a:spcPct val="104200"/>
              </a:lnSpc>
              <a:spcBef>
                <a:spcPts val="40"/>
              </a:spcBef>
              <a:buFont typeface="Arial" panose="020B0604020202020204" pitchFamily="34" charset="0"/>
              <a:buChar char="•"/>
            </a:pPr>
            <a:r>
              <a:rPr lang="en-US" sz="3200" b="1" dirty="0">
                <a:cs typeface="Source Sans Pro Light"/>
              </a:rPr>
              <a:t>Minesweeper</a:t>
            </a:r>
            <a:r>
              <a:rPr lang="en-US" sz="3200" dirty="0">
                <a:cs typeface="Source Sans Pro Light"/>
              </a:rPr>
              <a:t> is a single-player puzzle video game. The objective of the game is to clear a rectangular board containing hidden "mines" or bombs without detonating any of them, with help from clues about the number of neighboring mines in each field. </a:t>
            </a:r>
          </a:p>
        </p:txBody>
      </p:sp>
    </p:spTree>
    <p:extLst>
      <p:ext uri="{BB962C8B-B14F-4D97-AF65-F5344CB8AC3E}">
        <p14:creationId xmlns:p14="http://schemas.microsoft.com/office/powerpoint/2010/main" val="42905261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8">
            <a:extLst>
              <a:ext uri="{FF2B5EF4-FFF2-40B4-BE49-F238E27FC236}">
                <a16:creationId xmlns:a16="http://schemas.microsoft.com/office/drawing/2014/main" id="{E40A75B9-036E-4C23-A965-4306690A810B}"/>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2" name="Group 1">
            <a:extLst>
              <a:ext uri="{FF2B5EF4-FFF2-40B4-BE49-F238E27FC236}">
                <a16:creationId xmlns:a16="http://schemas.microsoft.com/office/drawing/2014/main" id="{9929C394-25F4-4D6E-BBB3-187B749F7CFC}"/>
              </a:ext>
            </a:extLst>
          </p:cNvPr>
          <p:cNvGrpSpPr/>
          <p:nvPr/>
        </p:nvGrpSpPr>
        <p:grpSpPr>
          <a:xfrm>
            <a:off x="0" y="469900"/>
            <a:ext cx="6781800" cy="828000"/>
            <a:chOff x="132556" y="1959690"/>
            <a:chExt cx="6781800" cy="828000"/>
          </a:xfrm>
        </p:grpSpPr>
        <p:grpSp>
          <p:nvGrpSpPr>
            <p:cNvPr id="8" name="Group 7">
              <a:extLst>
                <a:ext uri="{FF2B5EF4-FFF2-40B4-BE49-F238E27FC236}">
                  <a16:creationId xmlns:a16="http://schemas.microsoft.com/office/drawing/2014/main" id="{01685FD2-9D6B-4AD8-AD46-66C833AD123D}"/>
                </a:ext>
              </a:extLst>
            </p:cNvPr>
            <p:cNvGrpSpPr/>
            <p:nvPr/>
          </p:nvGrpSpPr>
          <p:grpSpPr>
            <a:xfrm>
              <a:off x="132556" y="1959690"/>
              <a:ext cx="6781800" cy="828000"/>
              <a:chOff x="-1" y="546100"/>
              <a:chExt cx="6781800" cy="828000"/>
            </a:xfrm>
            <a:solidFill>
              <a:srgbClr val="FFBF00"/>
            </a:solidFill>
          </p:grpSpPr>
          <p:sp>
            <p:nvSpPr>
              <p:cNvPr id="11" name="object 25">
                <a:extLst>
                  <a:ext uri="{FF2B5EF4-FFF2-40B4-BE49-F238E27FC236}">
                    <a16:creationId xmlns:a16="http://schemas.microsoft.com/office/drawing/2014/main" id="{FE014CD4-C84D-49FA-99A2-D4C51274D93F}"/>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p>
            </p:txBody>
          </p:sp>
          <p:sp>
            <p:nvSpPr>
              <p:cNvPr id="12" name="object 25">
                <a:extLst>
                  <a:ext uri="{FF2B5EF4-FFF2-40B4-BE49-F238E27FC236}">
                    <a16:creationId xmlns:a16="http://schemas.microsoft.com/office/drawing/2014/main" id="{8BFB6EA9-3300-44A1-B9CE-426E624A4711}"/>
                  </a:ext>
                </a:extLst>
              </p:cNvPr>
              <p:cNvSpPr/>
              <p:nvPr/>
            </p:nvSpPr>
            <p:spPr>
              <a:xfrm>
                <a:off x="1620042" y="546100"/>
                <a:ext cx="5161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p>
            </p:txBody>
          </p:sp>
        </p:grpSp>
        <p:sp>
          <p:nvSpPr>
            <p:cNvPr id="9" name="object 9"/>
            <p:cNvSpPr txBox="1"/>
            <p:nvPr/>
          </p:nvSpPr>
          <p:spPr>
            <a:xfrm>
              <a:off x="132556" y="2028724"/>
              <a:ext cx="6781799"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cs typeface="Source Sans Pro Light"/>
                </a:rPr>
                <a:t>WHAT DO WE HAVE ?</a:t>
              </a:r>
              <a:endParaRPr sz="4400" b="1" dirty="0">
                <a:solidFill>
                  <a:srgbClr val="FF0000"/>
                </a:solidFill>
                <a:cs typeface="Source Sans Pro Light"/>
              </a:endParaRPr>
            </a:p>
          </p:txBody>
        </p:sp>
      </p:grpSp>
      <p:sp>
        <p:nvSpPr>
          <p:cNvPr id="13" name="object 18">
            <a:extLst>
              <a:ext uri="{FF2B5EF4-FFF2-40B4-BE49-F238E27FC236}">
                <a16:creationId xmlns:a16="http://schemas.microsoft.com/office/drawing/2014/main" id="{8E2D942B-3CCD-4B9D-B8DE-402FC56F19C0}"/>
              </a:ext>
            </a:extLst>
          </p:cNvPr>
          <p:cNvSpPr txBox="1"/>
          <p:nvPr/>
        </p:nvSpPr>
        <p:spPr>
          <a:xfrm>
            <a:off x="8397238" y="55386"/>
            <a:ext cx="9942512" cy="1782539"/>
          </a:xfrm>
          <a:prstGeom prst="rect">
            <a:avLst/>
          </a:prstGeom>
        </p:spPr>
        <p:txBody>
          <a:bodyPr vert="horz" wrap="square" lIns="0" tIns="12700" rIns="0" bIns="0" rtlCol="0">
            <a:spAutoFit/>
          </a:bodyPr>
          <a:lstStyle/>
          <a:p>
            <a:pPr marL="12700" algn="ctr">
              <a:spcBef>
                <a:spcPts val="100"/>
              </a:spcBef>
            </a:pPr>
            <a:r>
              <a:rPr lang="en-US" sz="11500" b="1" i="1" spc="-25" dirty="0">
                <a:solidFill>
                  <a:srgbClr val="FF0000"/>
                </a:solidFill>
                <a:cs typeface="Source Sans Pro"/>
              </a:rPr>
              <a:t>MODERN GUI</a:t>
            </a:r>
            <a:endParaRPr sz="8000" b="1" i="1" dirty="0">
              <a:solidFill>
                <a:srgbClr val="FF0000"/>
              </a:solidFill>
              <a:cs typeface="Source Sans Pro"/>
            </a:endParaRPr>
          </a:p>
        </p:txBody>
      </p:sp>
      <p:grpSp>
        <p:nvGrpSpPr>
          <p:cNvPr id="6" name="Group 5">
            <a:extLst>
              <a:ext uri="{FF2B5EF4-FFF2-40B4-BE49-F238E27FC236}">
                <a16:creationId xmlns:a16="http://schemas.microsoft.com/office/drawing/2014/main" id="{29CCEB56-F2E2-4DA5-80CC-47B8C8DE717B}"/>
              </a:ext>
            </a:extLst>
          </p:cNvPr>
          <p:cNvGrpSpPr/>
          <p:nvPr/>
        </p:nvGrpSpPr>
        <p:grpSpPr>
          <a:xfrm>
            <a:off x="478473" y="1599581"/>
            <a:ext cx="9560083" cy="8279074"/>
            <a:chOff x="-244032" y="1132945"/>
            <a:chExt cx="9560083" cy="8279074"/>
          </a:xfrm>
        </p:grpSpPr>
        <p:pic>
          <p:nvPicPr>
            <p:cNvPr id="20" name="Graphic 19" descr="Sad face with solid fill with solid fill">
              <a:extLst>
                <a:ext uri="{FF2B5EF4-FFF2-40B4-BE49-F238E27FC236}">
                  <a16:creationId xmlns:a16="http://schemas.microsoft.com/office/drawing/2014/main" id="{A56E598C-D99A-488F-8C64-40688E6E6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8809" y="8497619"/>
              <a:ext cx="914400" cy="914400"/>
            </a:xfrm>
            <a:prstGeom prst="rect">
              <a:avLst/>
            </a:prstGeom>
          </p:spPr>
        </p:pic>
        <p:pic>
          <p:nvPicPr>
            <p:cNvPr id="5" name="Picture 4">
              <a:extLst>
                <a:ext uri="{FF2B5EF4-FFF2-40B4-BE49-F238E27FC236}">
                  <a16:creationId xmlns:a16="http://schemas.microsoft.com/office/drawing/2014/main" id="{0CD10076-A2A2-4032-9D1F-7413A4F80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032" y="1132945"/>
              <a:ext cx="9560083" cy="6422941"/>
            </a:xfrm>
            <a:prstGeom prst="rect">
              <a:avLst/>
            </a:prstGeom>
          </p:spPr>
        </p:pic>
        <p:sp>
          <p:nvSpPr>
            <p:cNvPr id="24" name="TextBox 23">
              <a:extLst>
                <a:ext uri="{FF2B5EF4-FFF2-40B4-BE49-F238E27FC236}">
                  <a16:creationId xmlns:a16="http://schemas.microsoft.com/office/drawing/2014/main" id="{4D805434-5C96-40D9-8555-F2C02E825719}"/>
                </a:ext>
              </a:extLst>
            </p:cNvPr>
            <p:cNvSpPr txBox="1"/>
            <p:nvPr/>
          </p:nvSpPr>
          <p:spPr>
            <a:xfrm>
              <a:off x="-244031" y="7624920"/>
              <a:ext cx="9560082" cy="830997"/>
            </a:xfrm>
            <a:prstGeom prst="rect">
              <a:avLst/>
            </a:prstGeom>
            <a:noFill/>
          </p:spPr>
          <p:txBody>
            <a:bodyPr wrap="square" rtlCol="0">
              <a:spAutoFit/>
            </a:bodyPr>
            <a:lstStyle/>
            <a:p>
              <a:pPr algn="ctr"/>
              <a:r>
                <a:rPr lang="en-US" sz="4800" b="1" dirty="0">
                  <a:solidFill>
                    <a:srgbClr val="FF0000"/>
                  </a:solidFill>
                  <a:latin typeface="Cambria" panose="02040503050406030204" pitchFamily="18" charset="0"/>
                  <a:ea typeface="Cambria" panose="02040503050406030204" pitchFamily="18" charset="0"/>
                </a:rPr>
                <a:t>WINDOWS 7</a:t>
              </a:r>
            </a:p>
          </p:txBody>
        </p:sp>
      </p:grpSp>
      <p:grpSp>
        <p:nvGrpSpPr>
          <p:cNvPr id="27" name="Group 26">
            <a:extLst>
              <a:ext uri="{FF2B5EF4-FFF2-40B4-BE49-F238E27FC236}">
                <a16:creationId xmlns:a16="http://schemas.microsoft.com/office/drawing/2014/main" id="{93D82A6C-7A29-4333-A0B9-8BC24C028C08}"/>
              </a:ext>
            </a:extLst>
          </p:cNvPr>
          <p:cNvGrpSpPr/>
          <p:nvPr/>
        </p:nvGrpSpPr>
        <p:grpSpPr>
          <a:xfrm>
            <a:off x="10438722" y="1717110"/>
            <a:ext cx="8093117" cy="8173580"/>
            <a:chOff x="10438722" y="1717110"/>
            <a:chExt cx="8093117" cy="8173580"/>
          </a:xfrm>
        </p:grpSpPr>
        <p:grpSp>
          <p:nvGrpSpPr>
            <p:cNvPr id="25" name="Group 24">
              <a:extLst>
                <a:ext uri="{FF2B5EF4-FFF2-40B4-BE49-F238E27FC236}">
                  <a16:creationId xmlns:a16="http://schemas.microsoft.com/office/drawing/2014/main" id="{2FB6C37C-E0FE-4940-B9C5-7CD306B096A1}"/>
                </a:ext>
              </a:extLst>
            </p:cNvPr>
            <p:cNvGrpSpPr/>
            <p:nvPr/>
          </p:nvGrpSpPr>
          <p:grpSpPr>
            <a:xfrm>
              <a:off x="10473806" y="8133258"/>
              <a:ext cx="8058033" cy="1757432"/>
              <a:chOff x="6544813" y="6909295"/>
              <a:chExt cx="8058033" cy="1757432"/>
            </a:xfrm>
          </p:grpSpPr>
          <p:pic>
            <p:nvPicPr>
              <p:cNvPr id="22" name="Graphic 21" descr="In love face with solid fill with solid fill">
                <a:extLst>
                  <a:ext uri="{FF2B5EF4-FFF2-40B4-BE49-F238E27FC236}">
                    <a16:creationId xmlns:a16="http://schemas.microsoft.com/office/drawing/2014/main" id="{DC2989F2-DC70-4A3B-8C20-DF1A746A29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6629" y="7752327"/>
                <a:ext cx="914400" cy="914400"/>
              </a:xfrm>
              <a:prstGeom prst="rect">
                <a:avLst/>
              </a:prstGeom>
            </p:spPr>
          </p:pic>
          <p:sp>
            <p:nvSpPr>
              <p:cNvPr id="29" name="TextBox 28">
                <a:extLst>
                  <a:ext uri="{FF2B5EF4-FFF2-40B4-BE49-F238E27FC236}">
                    <a16:creationId xmlns:a16="http://schemas.microsoft.com/office/drawing/2014/main" id="{A78C7BB9-0DC1-4739-A102-06FC8E84854E}"/>
                  </a:ext>
                </a:extLst>
              </p:cNvPr>
              <p:cNvSpPr txBox="1"/>
              <p:nvPr/>
            </p:nvSpPr>
            <p:spPr>
              <a:xfrm>
                <a:off x="6544813" y="6909295"/>
                <a:ext cx="8058033" cy="830997"/>
              </a:xfrm>
              <a:prstGeom prst="rect">
                <a:avLst/>
              </a:prstGeom>
              <a:noFill/>
            </p:spPr>
            <p:txBody>
              <a:bodyPr wrap="square" rtlCol="0">
                <a:spAutoFit/>
              </a:bodyPr>
              <a:lstStyle/>
              <a:p>
                <a:pPr algn="ctr"/>
                <a:r>
                  <a:rPr lang="en-US" sz="4800" b="1" dirty="0">
                    <a:solidFill>
                      <a:srgbClr val="FF0000"/>
                    </a:solidFill>
                    <a:latin typeface="Cambria" panose="02040503050406030204" pitchFamily="18" charset="0"/>
                    <a:ea typeface="Cambria" panose="02040503050406030204" pitchFamily="18" charset="0"/>
                  </a:rPr>
                  <a:t>DEVELOPMENT</a:t>
                </a:r>
              </a:p>
            </p:txBody>
          </p:sp>
        </p:grpSp>
        <p:pic>
          <p:nvPicPr>
            <p:cNvPr id="32" name="Content Placeholder 4" descr="Application&#10;&#10;Description automatically generated">
              <a:extLst>
                <a:ext uri="{FF2B5EF4-FFF2-40B4-BE49-F238E27FC236}">
                  <a16:creationId xmlns:a16="http://schemas.microsoft.com/office/drawing/2014/main" id="{F0F7EE4E-4F8B-4F44-B924-BFD78526A1C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438722" y="1717110"/>
              <a:ext cx="8058034" cy="6305412"/>
            </a:xfrm>
            <a:prstGeom prst="rect">
              <a:avLst/>
            </a:prstGeom>
          </p:spPr>
        </p:pic>
      </p:grpSp>
    </p:spTree>
    <p:extLst>
      <p:ext uri="{BB962C8B-B14F-4D97-AF65-F5344CB8AC3E}">
        <p14:creationId xmlns:p14="http://schemas.microsoft.com/office/powerpoint/2010/main" val="11670583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8">
            <a:extLst>
              <a:ext uri="{FF2B5EF4-FFF2-40B4-BE49-F238E27FC236}">
                <a16:creationId xmlns:a16="http://schemas.microsoft.com/office/drawing/2014/main" id="{0866E73A-F722-4751-88F2-0E3F29974B07}"/>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2" name="Group 1">
            <a:extLst>
              <a:ext uri="{FF2B5EF4-FFF2-40B4-BE49-F238E27FC236}">
                <a16:creationId xmlns:a16="http://schemas.microsoft.com/office/drawing/2014/main" id="{9929C394-25F4-4D6E-BBB3-187B749F7CFC}"/>
              </a:ext>
            </a:extLst>
          </p:cNvPr>
          <p:cNvGrpSpPr/>
          <p:nvPr/>
        </p:nvGrpSpPr>
        <p:grpSpPr>
          <a:xfrm>
            <a:off x="0" y="469900"/>
            <a:ext cx="5466558" cy="828000"/>
            <a:chOff x="132556" y="1959690"/>
            <a:chExt cx="5466558" cy="828000"/>
          </a:xfrm>
        </p:grpSpPr>
        <p:grpSp>
          <p:nvGrpSpPr>
            <p:cNvPr id="8" name="Group 7">
              <a:extLst>
                <a:ext uri="{FF2B5EF4-FFF2-40B4-BE49-F238E27FC236}">
                  <a16:creationId xmlns:a16="http://schemas.microsoft.com/office/drawing/2014/main" id="{01685FD2-9D6B-4AD8-AD46-66C833AD123D}"/>
                </a:ext>
              </a:extLst>
            </p:cNvPr>
            <p:cNvGrpSpPr/>
            <p:nvPr/>
          </p:nvGrpSpPr>
          <p:grpSpPr>
            <a:xfrm>
              <a:off x="132556" y="1959690"/>
              <a:ext cx="5466558" cy="828000"/>
              <a:chOff x="-1" y="546100"/>
              <a:chExt cx="5466558" cy="828000"/>
            </a:xfrm>
            <a:solidFill>
              <a:srgbClr val="FFBF00"/>
            </a:solidFill>
          </p:grpSpPr>
          <p:sp>
            <p:nvSpPr>
              <p:cNvPr id="11" name="object 25">
                <a:extLst>
                  <a:ext uri="{FF2B5EF4-FFF2-40B4-BE49-F238E27FC236}">
                    <a16:creationId xmlns:a16="http://schemas.microsoft.com/office/drawing/2014/main" id="{FE014CD4-C84D-49FA-99A2-D4C51274D93F}"/>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p>
            </p:txBody>
          </p:sp>
          <p:sp>
            <p:nvSpPr>
              <p:cNvPr id="12" name="object 25">
                <a:extLst>
                  <a:ext uri="{FF2B5EF4-FFF2-40B4-BE49-F238E27FC236}">
                    <a16:creationId xmlns:a16="http://schemas.microsoft.com/office/drawing/2014/main" id="{8BFB6EA9-3300-44A1-B9CE-426E624A4711}"/>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p>
            </p:txBody>
          </p:sp>
        </p:grpSp>
        <p:sp>
          <p:nvSpPr>
            <p:cNvPr id="9" name="object 9"/>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cs typeface="Source Sans Pro Light"/>
                </a:rPr>
                <a:t>WHAT DO WE HAVE ?</a:t>
              </a:r>
              <a:endParaRPr sz="4400" b="1" dirty="0">
                <a:solidFill>
                  <a:srgbClr val="FF0000"/>
                </a:solidFill>
                <a:cs typeface="Source Sans Pro Light"/>
              </a:endParaRPr>
            </a:p>
          </p:txBody>
        </p:sp>
      </p:grpSp>
      <p:pic>
        <p:nvPicPr>
          <p:cNvPr id="21" name="Graphic 20" descr="Angel face with solid fill with solid fill">
            <a:extLst>
              <a:ext uri="{FF2B5EF4-FFF2-40B4-BE49-F238E27FC236}">
                <a16:creationId xmlns:a16="http://schemas.microsoft.com/office/drawing/2014/main" id="{E74892CC-5254-45CF-97C3-6875AA6E4D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52" y="1616621"/>
            <a:ext cx="914400" cy="914400"/>
          </a:xfrm>
          <a:prstGeom prst="rect">
            <a:avLst/>
          </a:prstGeom>
        </p:spPr>
      </p:pic>
      <p:pic>
        <p:nvPicPr>
          <p:cNvPr id="28" name="Picture 27" descr="Background pattern&#10;&#10;Description automatically generated">
            <a:extLst>
              <a:ext uri="{FF2B5EF4-FFF2-40B4-BE49-F238E27FC236}">
                <a16:creationId xmlns:a16="http://schemas.microsoft.com/office/drawing/2014/main" id="{4AA87EAD-6875-4A99-9C25-3151A9201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015" y="83592"/>
            <a:ext cx="10114757" cy="10609808"/>
          </a:xfrm>
          <a:prstGeom prst="rect">
            <a:avLst/>
          </a:prstGeom>
        </p:spPr>
      </p:pic>
      <p:sp>
        <p:nvSpPr>
          <p:cNvPr id="30" name="TextBox 29">
            <a:extLst>
              <a:ext uri="{FF2B5EF4-FFF2-40B4-BE49-F238E27FC236}">
                <a16:creationId xmlns:a16="http://schemas.microsoft.com/office/drawing/2014/main" id="{2C4C3D4F-2D2A-42DD-B290-B69FB49D61E3}"/>
              </a:ext>
            </a:extLst>
          </p:cNvPr>
          <p:cNvSpPr txBox="1"/>
          <p:nvPr/>
        </p:nvSpPr>
        <p:spPr>
          <a:xfrm>
            <a:off x="767010" y="1689100"/>
            <a:ext cx="4710183" cy="769441"/>
          </a:xfrm>
          <a:prstGeom prst="rect">
            <a:avLst/>
          </a:prstGeom>
          <a:noFill/>
        </p:spPr>
        <p:txBody>
          <a:bodyPr wrap="square" rtlCol="0">
            <a:spAutoFit/>
          </a:bodyPr>
          <a:lstStyle/>
          <a:p>
            <a:pPr algn="ctr"/>
            <a:r>
              <a:rPr lang="en-US" sz="4400" b="1" dirty="0">
                <a:solidFill>
                  <a:srgbClr val="FF0000"/>
                </a:solidFill>
                <a:latin typeface="Cambria" panose="02040503050406030204" pitchFamily="18" charset="0"/>
                <a:ea typeface="Cambria" panose="02040503050406030204" pitchFamily="18" charset="0"/>
              </a:rPr>
              <a:t>FINAL PRODUCT</a:t>
            </a:r>
          </a:p>
        </p:txBody>
      </p:sp>
    </p:spTree>
    <p:extLst>
      <p:ext uri="{BB962C8B-B14F-4D97-AF65-F5344CB8AC3E}">
        <p14:creationId xmlns:p14="http://schemas.microsoft.com/office/powerpoint/2010/main" val="21507522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8">
            <a:extLst>
              <a:ext uri="{FF2B5EF4-FFF2-40B4-BE49-F238E27FC236}">
                <a16:creationId xmlns:a16="http://schemas.microsoft.com/office/drawing/2014/main" id="{A9CB4698-FDA0-4165-B502-100FBCEAF7F7}"/>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2" name="Group 1">
            <a:extLst>
              <a:ext uri="{FF2B5EF4-FFF2-40B4-BE49-F238E27FC236}">
                <a16:creationId xmlns:a16="http://schemas.microsoft.com/office/drawing/2014/main" id="{9929C394-25F4-4D6E-BBB3-187B749F7CFC}"/>
              </a:ext>
            </a:extLst>
          </p:cNvPr>
          <p:cNvGrpSpPr/>
          <p:nvPr/>
        </p:nvGrpSpPr>
        <p:grpSpPr>
          <a:xfrm>
            <a:off x="0" y="469900"/>
            <a:ext cx="5466558" cy="828000"/>
            <a:chOff x="132556" y="1959690"/>
            <a:chExt cx="5466558" cy="828000"/>
          </a:xfrm>
        </p:grpSpPr>
        <p:grpSp>
          <p:nvGrpSpPr>
            <p:cNvPr id="8" name="Group 7">
              <a:extLst>
                <a:ext uri="{FF2B5EF4-FFF2-40B4-BE49-F238E27FC236}">
                  <a16:creationId xmlns:a16="http://schemas.microsoft.com/office/drawing/2014/main" id="{01685FD2-9D6B-4AD8-AD46-66C833AD123D}"/>
                </a:ext>
              </a:extLst>
            </p:cNvPr>
            <p:cNvGrpSpPr/>
            <p:nvPr/>
          </p:nvGrpSpPr>
          <p:grpSpPr>
            <a:xfrm>
              <a:off x="132556" y="1959690"/>
              <a:ext cx="5466558" cy="828000"/>
              <a:chOff x="-1" y="546100"/>
              <a:chExt cx="5466558" cy="828000"/>
            </a:xfrm>
            <a:solidFill>
              <a:srgbClr val="FFBF00"/>
            </a:solidFill>
          </p:grpSpPr>
          <p:sp>
            <p:nvSpPr>
              <p:cNvPr id="11" name="object 25">
                <a:extLst>
                  <a:ext uri="{FF2B5EF4-FFF2-40B4-BE49-F238E27FC236}">
                    <a16:creationId xmlns:a16="http://schemas.microsoft.com/office/drawing/2014/main" id="{FE014CD4-C84D-49FA-99A2-D4C51274D93F}"/>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12" name="object 25">
                <a:extLst>
                  <a:ext uri="{FF2B5EF4-FFF2-40B4-BE49-F238E27FC236}">
                    <a16:creationId xmlns:a16="http://schemas.microsoft.com/office/drawing/2014/main" id="{8BFB6EA9-3300-44A1-B9CE-426E624A4711}"/>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9" name="object 9"/>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WHAT DO WE HAVE ?</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10" name="object 18">
            <a:extLst>
              <a:ext uri="{FF2B5EF4-FFF2-40B4-BE49-F238E27FC236}">
                <a16:creationId xmlns:a16="http://schemas.microsoft.com/office/drawing/2014/main" id="{ACBBA987-7332-4E0F-BF37-B41FEC5C2FD1}"/>
              </a:ext>
            </a:extLst>
          </p:cNvPr>
          <p:cNvSpPr txBox="1"/>
          <p:nvPr/>
        </p:nvSpPr>
        <p:spPr>
          <a:xfrm>
            <a:off x="7922499" y="138824"/>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OPTIMAL GRAPH</a:t>
            </a:r>
            <a:endParaRPr sz="7200" b="1" i="1" dirty="0">
              <a:solidFill>
                <a:srgbClr val="FF0000"/>
              </a:solidFill>
              <a:latin typeface="Cambria" panose="02040503050406030204" pitchFamily="18" charset="0"/>
              <a:ea typeface="Cambria" panose="02040503050406030204" pitchFamily="18" charset="0"/>
              <a:cs typeface="Source Sans Pro"/>
            </a:endParaRPr>
          </a:p>
        </p:txBody>
      </p:sp>
      <p:sp>
        <p:nvSpPr>
          <p:cNvPr id="13" name="object 10">
            <a:extLst>
              <a:ext uri="{FF2B5EF4-FFF2-40B4-BE49-F238E27FC236}">
                <a16:creationId xmlns:a16="http://schemas.microsoft.com/office/drawing/2014/main" id="{CC149D4E-64EF-4457-BB76-3B7B561C8995}"/>
              </a:ext>
            </a:extLst>
          </p:cNvPr>
          <p:cNvSpPr txBox="1"/>
          <p:nvPr/>
        </p:nvSpPr>
        <p:spPr>
          <a:xfrm>
            <a:off x="742156" y="2092680"/>
            <a:ext cx="17297400" cy="836126"/>
          </a:xfrm>
          <a:prstGeom prst="rect">
            <a:avLst/>
          </a:prstGeom>
        </p:spPr>
        <p:txBody>
          <a:bodyPr vert="horz" wrap="square" lIns="0" tIns="5080" rIns="0" bIns="0" rtlCol="0">
            <a:spAutoFit/>
          </a:bodyPr>
          <a:lstStyle/>
          <a:p>
            <a:pPr marL="12700" marR="5080" algn="ctr">
              <a:lnSpc>
                <a:spcPct val="104200"/>
              </a:lnSpc>
              <a:spcBef>
                <a:spcPts val="40"/>
              </a:spcBef>
            </a:pPr>
            <a:r>
              <a:rPr lang="en-US" sz="5400" b="1" dirty="0">
                <a:latin typeface="Cambria" panose="02040503050406030204" pitchFamily="18" charset="0"/>
                <a:ea typeface="Cambria" panose="02040503050406030204" pitchFamily="18" charset="0"/>
                <a:cs typeface="Source Sans Pro Light"/>
              </a:rPr>
              <a:t>How to Trigger </a:t>
            </a:r>
            <a:r>
              <a:rPr lang="en-US" sz="5400" dirty="0">
                <a:latin typeface="Cambria" panose="02040503050406030204" pitchFamily="18" charset="0"/>
                <a:ea typeface="Cambria" panose="02040503050406030204" pitchFamily="18" charset="0"/>
                <a:cs typeface="Source Sans Pro Light"/>
              </a:rPr>
              <a:t>when clicked on </a:t>
            </a:r>
            <a:r>
              <a:rPr lang="en-US" sz="5400" i="1" dirty="0">
                <a:latin typeface="Cambria" panose="02040503050406030204" pitchFamily="18" charset="0"/>
                <a:ea typeface="Cambria" panose="02040503050406030204" pitchFamily="18" charset="0"/>
                <a:cs typeface="Source Sans Pro Light"/>
              </a:rPr>
              <a:t>empty block?</a:t>
            </a:r>
            <a:endParaRPr lang="en-US" sz="5400" dirty="0">
              <a:latin typeface="Cambria" panose="02040503050406030204" pitchFamily="18" charset="0"/>
              <a:ea typeface="Cambria" panose="02040503050406030204" pitchFamily="18" charset="0"/>
              <a:cs typeface="Source Sans Pro Light"/>
            </a:endParaRPr>
          </a:p>
        </p:txBody>
      </p:sp>
      <p:grpSp>
        <p:nvGrpSpPr>
          <p:cNvPr id="6" name="Group 5">
            <a:extLst>
              <a:ext uri="{FF2B5EF4-FFF2-40B4-BE49-F238E27FC236}">
                <a16:creationId xmlns:a16="http://schemas.microsoft.com/office/drawing/2014/main" id="{89DE3504-F45B-45D5-A241-84B896DDC3D7}"/>
              </a:ext>
            </a:extLst>
          </p:cNvPr>
          <p:cNvGrpSpPr/>
          <p:nvPr/>
        </p:nvGrpSpPr>
        <p:grpSpPr>
          <a:xfrm>
            <a:off x="707072" y="3392510"/>
            <a:ext cx="7377113" cy="5774096"/>
            <a:chOff x="742154" y="3176932"/>
            <a:chExt cx="7377113" cy="5774096"/>
          </a:xfrm>
        </p:grpSpPr>
        <p:sp>
          <p:nvSpPr>
            <p:cNvPr id="15" name="object 10">
              <a:extLst>
                <a:ext uri="{FF2B5EF4-FFF2-40B4-BE49-F238E27FC236}">
                  <a16:creationId xmlns:a16="http://schemas.microsoft.com/office/drawing/2014/main" id="{43CCC1F7-B058-400D-BF8A-16472A837056}"/>
                </a:ext>
              </a:extLst>
            </p:cNvPr>
            <p:cNvSpPr txBox="1"/>
            <p:nvPr/>
          </p:nvSpPr>
          <p:spPr>
            <a:xfrm>
              <a:off x="742154" y="3176932"/>
              <a:ext cx="7377113" cy="497637"/>
            </a:xfrm>
            <a:prstGeom prst="rect">
              <a:avLst/>
            </a:prstGeom>
          </p:spPr>
          <p:txBody>
            <a:bodyPr vert="horz" wrap="square" lIns="0" tIns="5080" rIns="0" bIns="0" rtlCol="0">
              <a:spAutoFit/>
            </a:bodyPr>
            <a:lstStyle/>
            <a:p>
              <a:pPr marL="12700" marR="5080" algn="ctr">
                <a:lnSpc>
                  <a:spcPct val="104200"/>
                </a:lnSpc>
                <a:spcBef>
                  <a:spcPts val="40"/>
                </a:spcBef>
              </a:pPr>
              <a:r>
                <a:rPr lang="en-US" sz="3200" b="1" dirty="0" err="1">
                  <a:latin typeface="Cambria" panose="02040503050406030204" pitchFamily="18" charset="0"/>
                  <a:ea typeface="Cambria" panose="02040503050406030204" pitchFamily="18" charset="0"/>
                  <a:cs typeface="Source Sans Pro Light"/>
                </a:rPr>
                <a:t>Youtube</a:t>
              </a:r>
              <a:r>
                <a:rPr lang="en-US" sz="3200" b="1" dirty="0">
                  <a:latin typeface="Cambria" panose="02040503050406030204" pitchFamily="18" charset="0"/>
                  <a:ea typeface="Cambria" panose="02040503050406030204" pitchFamily="18" charset="0"/>
                  <a:cs typeface="Source Sans Pro Light"/>
                </a:rPr>
                <a:t> + (Normal) Posts (Blogs)</a:t>
              </a:r>
            </a:p>
          </p:txBody>
        </p:sp>
        <p:pic>
          <p:nvPicPr>
            <p:cNvPr id="5" name="Picture 4">
              <a:extLst>
                <a:ext uri="{FF2B5EF4-FFF2-40B4-BE49-F238E27FC236}">
                  <a16:creationId xmlns:a16="http://schemas.microsoft.com/office/drawing/2014/main" id="{564B7D25-A2B0-4A8A-AA9D-BF339CF9D669}"/>
                </a:ext>
              </a:extLst>
            </p:cNvPr>
            <p:cNvPicPr>
              <a:picLocks noChangeAspect="1"/>
            </p:cNvPicPr>
            <p:nvPr/>
          </p:nvPicPr>
          <p:blipFill>
            <a:blip r:embed="rId3"/>
            <a:stretch>
              <a:fillRect/>
            </a:stretch>
          </p:blipFill>
          <p:spPr>
            <a:xfrm>
              <a:off x="742154" y="3822700"/>
              <a:ext cx="7377113" cy="5128328"/>
            </a:xfrm>
            <a:prstGeom prst="rect">
              <a:avLst/>
            </a:prstGeom>
          </p:spPr>
        </p:pic>
      </p:grpSp>
      <p:grpSp>
        <p:nvGrpSpPr>
          <p:cNvPr id="22" name="Group 21">
            <a:extLst>
              <a:ext uri="{FF2B5EF4-FFF2-40B4-BE49-F238E27FC236}">
                <a16:creationId xmlns:a16="http://schemas.microsoft.com/office/drawing/2014/main" id="{1E3CECAF-D748-4ED6-AF9B-AA21249FF0C2}"/>
              </a:ext>
            </a:extLst>
          </p:cNvPr>
          <p:cNvGrpSpPr/>
          <p:nvPr/>
        </p:nvGrpSpPr>
        <p:grpSpPr>
          <a:xfrm>
            <a:off x="9692374" y="3392510"/>
            <a:ext cx="8610867" cy="5646523"/>
            <a:chOff x="9692374" y="3392510"/>
            <a:chExt cx="8610867" cy="5646523"/>
          </a:xfrm>
        </p:grpSpPr>
        <p:sp>
          <p:nvSpPr>
            <p:cNvPr id="19" name="object 10">
              <a:extLst>
                <a:ext uri="{FF2B5EF4-FFF2-40B4-BE49-F238E27FC236}">
                  <a16:creationId xmlns:a16="http://schemas.microsoft.com/office/drawing/2014/main" id="{46101854-0C11-4A78-81C7-07F0B89F797D}"/>
                </a:ext>
              </a:extLst>
            </p:cNvPr>
            <p:cNvSpPr txBox="1"/>
            <p:nvPr/>
          </p:nvSpPr>
          <p:spPr>
            <a:xfrm>
              <a:off x="9692374" y="3392510"/>
              <a:ext cx="8610867" cy="497637"/>
            </a:xfrm>
            <a:prstGeom prst="rect">
              <a:avLst/>
            </a:prstGeom>
          </p:spPr>
          <p:txBody>
            <a:bodyPr vert="horz" wrap="square" lIns="0" tIns="5080" rIns="0" bIns="0" rtlCol="0">
              <a:spAutoFit/>
            </a:bodyPr>
            <a:lstStyle/>
            <a:p>
              <a:pPr marL="12700" marR="5080" algn="ctr">
                <a:lnSpc>
                  <a:spcPct val="104200"/>
                </a:lnSpc>
                <a:spcBef>
                  <a:spcPts val="40"/>
                </a:spcBef>
              </a:pPr>
              <a:r>
                <a:rPr lang="en-US" sz="3200" b="1" dirty="0">
                  <a:latin typeface="Cambria" panose="02040503050406030204" pitchFamily="18" charset="0"/>
                  <a:ea typeface="Cambria" panose="02040503050406030204" pitchFamily="18" charset="0"/>
                  <a:cs typeface="Source Sans Pro Light"/>
                </a:rPr>
                <a:t>(Normal) Graph Design</a:t>
              </a:r>
            </a:p>
          </p:txBody>
        </p:sp>
        <p:pic>
          <p:nvPicPr>
            <p:cNvPr id="16" name="Picture 15">
              <a:extLst>
                <a:ext uri="{FF2B5EF4-FFF2-40B4-BE49-F238E27FC236}">
                  <a16:creationId xmlns:a16="http://schemas.microsoft.com/office/drawing/2014/main" id="{52BC3AB9-84BD-4E0D-93E9-2F07C23A32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2374" y="4203700"/>
              <a:ext cx="8610867" cy="4835333"/>
            </a:xfrm>
            <a:prstGeom prst="rect">
              <a:avLst/>
            </a:prstGeom>
          </p:spPr>
        </p:pic>
      </p:grpSp>
      <p:sp>
        <p:nvSpPr>
          <p:cNvPr id="25" name="object 10">
            <a:extLst>
              <a:ext uri="{FF2B5EF4-FFF2-40B4-BE49-F238E27FC236}">
                <a16:creationId xmlns:a16="http://schemas.microsoft.com/office/drawing/2014/main" id="{68AA0B2A-E41F-4C50-8E0B-5A8FA97D026C}"/>
              </a:ext>
            </a:extLst>
          </p:cNvPr>
          <p:cNvSpPr txBox="1"/>
          <p:nvPr/>
        </p:nvSpPr>
        <p:spPr>
          <a:xfrm>
            <a:off x="1423828" y="9461500"/>
            <a:ext cx="5943600" cy="497637"/>
          </a:xfrm>
          <a:prstGeom prst="rect">
            <a:avLst/>
          </a:prstGeom>
        </p:spPr>
        <p:txBody>
          <a:bodyPr vert="horz" wrap="square" lIns="0" tIns="5080" rIns="0" bIns="0" rtlCol="0">
            <a:spAutoFit/>
          </a:bodyPr>
          <a:lstStyle/>
          <a:p>
            <a:pPr marL="12700" marR="5080" algn="ctr">
              <a:lnSpc>
                <a:spcPct val="104200"/>
              </a:lnSpc>
              <a:spcBef>
                <a:spcPts val="40"/>
              </a:spcBef>
            </a:pPr>
            <a:r>
              <a:rPr lang="en-US" sz="3200" dirty="0">
                <a:latin typeface="Cambria" panose="02040503050406030204" pitchFamily="18" charset="0"/>
                <a:ea typeface="Cambria" panose="02040503050406030204" pitchFamily="18" charset="0"/>
                <a:cs typeface="Source Sans Pro Light"/>
              </a:rPr>
              <a:t>Click XYZ, Open ZYZ</a:t>
            </a:r>
          </a:p>
        </p:txBody>
      </p:sp>
      <p:sp>
        <p:nvSpPr>
          <p:cNvPr id="26" name="object 10">
            <a:extLst>
              <a:ext uri="{FF2B5EF4-FFF2-40B4-BE49-F238E27FC236}">
                <a16:creationId xmlns:a16="http://schemas.microsoft.com/office/drawing/2014/main" id="{0DA67F1B-E665-468A-92EC-33E20777BF97}"/>
              </a:ext>
            </a:extLst>
          </p:cNvPr>
          <p:cNvSpPr txBox="1"/>
          <p:nvPr/>
        </p:nvSpPr>
        <p:spPr>
          <a:xfrm>
            <a:off x="11333956" y="9352586"/>
            <a:ext cx="5943600" cy="497637"/>
          </a:xfrm>
          <a:prstGeom prst="rect">
            <a:avLst/>
          </a:prstGeom>
        </p:spPr>
        <p:txBody>
          <a:bodyPr vert="horz" wrap="square" lIns="0" tIns="5080" rIns="0" bIns="0" rtlCol="0">
            <a:spAutoFit/>
          </a:bodyPr>
          <a:lstStyle/>
          <a:p>
            <a:pPr marL="12700" marR="5080" algn="ctr">
              <a:lnSpc>
                <a:spcPct val="104200"/>
              </a:lnSpc>
              <a:spcBef>
                <a:spcPts val="40"/>
              </a:spcBef>
            </a:pPr>
            <a:r>
              <a:rPr lang="en-US" sz="3200" dirty="0">
                <a:latin typeface="Cambria" panose="02040503050406030204" pitchFamily="18" charset="0"/>
                <a:ea typeface="Cambria" panose="02040503050406030204" pitchFamily="18" charset="0"/>
                <a:cs typeface="Source Sans Pro Light"/>
              </a:rPr>
              <a:t>Click A, Open A + B + …</a:t>
            </a:r>
          </a:p>
        </p:txBody>
      </p:sp>
    </p:spTree>
    <p:extLst>
      <p:ext uri="{BB962C8B-B14F-4D97-AF65-F5344CB8AC3E}">
        <p14:creationId xmlns:p14="http://schemas.microsoft.com/office/powerpoint/2010/main" val="42446062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8">
            <a:extLst>
              <a:ext uri="{FF2B5EF4-FFF2-40B4-BE49-F238E27FC236}">
                <a16:creationId xmlns:a16="http://schemas.microsoft.com/office/drawing/2014/main" id="{B4BC46A6-C835-4DB8-8324-1461808DA28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pic>
        <p:nvPicPr>
          <p:cNvPr id="2" name="Picture 1">
            <a:extLst>
              <a:ext uri="{FF2B5EF4-FFF2-40B4-BE49-F238E27FC236}">
                <a16:creationId xmlns:a16="http://schemas.microsoft.com/office/drawing/2014/main" id="{B6D5225E-C4B0-458F-A765-C04EE319A183}"/>
              </a:ext>
            </a:extLst>
          </p:cNvPr>
          <p:cNvPicPr>
            <a:picLocks noChangeAspect="1"/>
          </p:cNvPicPr>
          <p:nvPr/>
        </p:nvPicPr>
        <p:blipFill>
          <a:blip r:embed="rId3"/>
          <a:stretch>
            <a:fillRect/>
          </a:stretch>
        </p:blipFill>
        <p:spPr>
          <a:xfrm>
            <a:off x="188912" y="1917700"/>
            <a:ext cx="7296150" cy="4547248"/>
          </a:xfrm>
          <a:prstGeom prst="rect">
            <a:avLst/>
          </a:prstGeom>
        </p:spPr>
      </p:pic>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WHAT DO WE HAVE ?</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OPTIMAL GRAPH</a:t>
            </a:r>
            <a:endParaRPr sz="7200" b="1" i="1" dirty="0">
              <a:solidFill>
                <a:srgbClr val="FF0000"/>
              </a:solidFill>
              <a:latin typeface="Cambria" panose="02040503050406030204" pitchFamily="18" charset="0"/>
              <a:ea typeface="Cambria" panose="02040503050406030204" pitchFamily="18" charset="0"/>
              <a:cs typeface="Source Sans Pro"/>
            </a:endParaRPr>
          </a:p>
        </p:txBody>
      </p:sp>
      <p:pic>
        <p:nvPicPr>
          <p:cNvPr id="9" name="Picture 8">
            <a:extLst>
              <a:ext uri="{FF2B5EF4-FFF2-40B4-BE49-F238E27FC236}">
                <a16:creationId xmlns:a16="http://schemas.microsoft.com/office/drawing/2014/main" id="{0C314CE5-F23A-4A93-9D71-5F43EEF4EDCF}"/>
              </a:ext>
            </a:extLst>
          </p:cNvPr>
          <p:cNvPicPr>
            <a:picLocks noChangeAspect="1"/>
          </p:cNvPicPr>
          <p:nvPr/>
        </p:nvPicPr>
        <p:blipFill>
          <a:blip r:embed="rId4"/>
          <a:stretch>
            <a:fillRect/>
          </a:stretch>
        </p:blipFill>
        <p:spPr>
          <a:xfrm>
            <a:off x="7449978" y="1917700"/>
            <a:ext cx="4940613" cy="3322439"/>
          </a:xfrm>
          <a:prstGeom prst="rect">
            <a:avLst/>
          </a:prstGeom>
        </p:spPr>
      </p:pic>
      <p:sp>
        <p:nvSpPr>
          <p:cNvPr id="10" name="object 10">
            <a:extLst>
              <a:ext uri="{FF2B5EF4-FFF2-40B4-BE49-F238E27FC236}">
                <a16:creationId xmlns:a16="http://schemas.microsoft.com/office/drawing/2014/main" id="{A1A04DBB-66A1-46B9-A195-8FA48878DA95}"/>
              </a:ext>
            </a:extLst>
          </p:cNvPr>
          <p:cNvSpPr txBox="1"/>
          <p:nvPr/>
        </p:nvSpPr>
        <p:spPr>
          <a:xfrm>
            <a:off x="12610315" y="1930400"/>
            <a:ext cx="5943600" cy="994759"/>
          </a:xfrm>
          <a:prstGeom prst="rect">
            <a:avLst/>
          </a:prstGeom>
        </p:spPr>
        <p:txBody>
          <a:bodyPr vert="horz" wrap="square" lIns="0" tIns="5080" rIns="0" bIns="0" rtlCol="0">
            <a:spAutoFit/>
          </a:bodyPr>
          <a:lstStyle/>
          <a:p>
            <a:pPr marL="469900" marR="5080" indent="-457200" algn="just">
              <a:lnSpc>
                <a:spcPct val="104200"/>
              </a:lnSpc>
              <a:spcBef>
                <a:spcPts val="40"/>
              </a:spcBef>
              <a:buFont typeface="Arial" panose="020B0604020202020204" pitchFamily="34" charset="0"/>
              <a:buChar char="•"/>
            </a:pPr>
            <a:r>
              <a:rPr lang="en-US" sz="3200" dirty="0">
                <a:latin typeface="Cambria" panose="02040503050406030204" pitchFamily="18" charset="0"/>
                <a:ea typeface="Cambria" panose="02040503050406030204" pitchFamily="18" charset="0"/>
                <a:cs typeface="Source Sans Pro Light"/>
              </a:rPr>
              <a:t>Memory </a:t>
            </a:r>
            <a:r>
              <a:rPr lang="en-US" sz="3200" b="1" dirty="0">
                <a:latin typeface="Cambria" panose="02040503050406030204" pitchFamily="18" charset="0"/>
                <a:ea typeface="Cambria" panose="02040503050406030204" pitchFamily="18" charset="0"/>
                <a:cs typeface="Source Sans Pro Light"/>
              </a:rPr>
              <a:t>Efficiency</a:t>
            </a:r>
          </a:p>
          <a:p>
            <a:pPr marL="469900" marR="5080" indent="-457200" algn="just">
              <a:lnSpc>
                <a:spcPct val="104200"/>
              </a:lnSpc>
              <a:spcBef>
                <a:spcPts val="40"/>
              </a:spcBef>
              <a:buFont typeface="Arial" panose="020B0604020202020204" pitchFamily="34" charset="0"/>
              <a:buChar char="•"/>
            </a:pPr>
            <a:r>
              <a:rPr lang="en-US" sz="3200" b="1" dirty="0">
                <a:latin typeface="Cambria" panose="02040503050406030204" pitchFamily="18" charset="0"/>
                <a:ea typeface="Cambria" panose="02040503050406030204" pitchFamily="18" charset="0"/>
                <a:cs typeface="Source Sans Pro Light"/>
              </a:rPr>
              <a:t>Easy</a:t>
            </a:r>
            <a:r>
              <a:rPr lang="en-US" sz="3200" dirty="0">
                <a:latin typeface="Cambria" panose="02040503050406030204" pitchFamily="18" charset="0"/>
                <a:ea typeface="Cambria" panose="02040503050406030204" pitchFamily="18" charset="0"/>
                <a:cs typeface="Source Sans Pro Light"/>
              </a:rPr>
              <a:t> to Code &amp; Debug</a:t>
            </a:r>
          </a:p>
        </p:txBody>
      </p:sp>
      <p:pic>
        <p:nvPicPr>
          <p:cNvPr id="11" name="Picture 10">
            <a:extLst>
              <a:ext uri="{FF2B5EF4-FFF2-40B4-BE49-F238E27FC236}">
                <a16:creationId xmlns:a16="http://schemas.microsoft.com/office/drawing/2014/main" id="{63F67094-011F-4A9C-A962-ECD0499C66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1115" y="6449154"/>
            <a:ext cx="4809476" cy="3322439"/>
          </a:xfrm>
          <a:prstGeom prst="rect">
            <a:avLst/>
          </a:prstGeom>
        </p:spPr>
      </p:pic>
      <p:sp>
        <p:nvSpPr>
          <p:cNvPr id="12" name="object 10">
            <a:extLst>
              <a:ext uri="{FF2B5EF4-FFF2-40B4-BE49-F238E27FC236}">
                <a16:creationId xmlns:a16="http://schemas.microsoft.com/office/drawing/2014/main" id="{2A5BF3F4-47DC-4D8D-9230-172B77BC4160}"/>
              </a:ext>
            </a:extLst>
          </p:cNvPr>
          <p:cNvSpPr txBox="1"/>
          <p:nvPr/>
        </p:nvSpPr>
        <p:spPr>
          <a:xfrm>
            <a:off x="12610315" y="6464948"/>
            <a:ext cx="5943600" cy="994759"/>
          </a:xfrm>
          <a:prstGeom prst="rect">
            <a:avLst/>
          </a:prstGeom>
        </p:spPr>
        <p:txBody>
          <a:bodyPr vert="horz" wrap="square" lIns="0" tIns="5080" rIns="0" bIns="0" rtlCol="0">
            <a:spAutoFit/>
          </a:bodyPr>
          <a:lstStyle/>
          <a:p>
            <a:pPr marL="469900" marR="5080" indent="-457200" algn="just">
              <a:lnSpc>
                <a:spcPct val="104200"/>
              </a:lnSpc>
              <a:spcBef>
                <a:spcPts val="40"/>
              </a:spcBef>
              <a:buFont typeface="Arial" panose="020B0604020202020204" pitchFamily="34" charset="0"/>
              <a:buChar char="•"/>
            </a:pPr>
            <a:r>
              <a:rPr lang="en-US" sz="3200" dirty="0">
                <a:latin typeface="Cambria" panose="02040503050406030204" pitchFamily="18" charset="0"/>
                <a:ea typeface="Cambria" panose="02040503050406030204" pitchFamily="18" charset="0"/>
                <a:cs typeface="Source Sans Pro Light"/>
              </a:rPr>
              <a:t>Memory </a:t>
            </a:r>
            <a:r>
              <a:rPr lang="en-US" sz="3200" b="1" dirty="0">
                <a:latin typeface="Cambria" panose="02040503050406030204" pitchFamily="18" charset="0"/>
                <a:ea typeface="Cambria" panose="02040503050406030204" pitchFamily="18" charset="0"/>
                <a:cs typeface="Source Sans Pro Light"/>
              </a:rPr>
              <a:t>Inefficiency</a:t>
            </a:r>
          </a:p>
          <a:p>
            <a:pPr marL="469900" marR="5080" indent="-457200" algn="just">
              <a:lnSpc>
                <a:spcPct val="104200"/>
              </a:lnSpc>
              <a:spcBef>
                <a:spcPts val="40"/>
              </a:spcBef>
              <a:buFont typeface="Arial" panose="020B0604020202020204" pitchFamily="34" charset="0"/>
              <a:buChar char="•"/>
            </a:pPr>
            <a:r>
              <a:rPr lang="en-US" sz="3200" dirty="0">
                <a:latin typeface="Cambria" panose="02040503050406030204" pitchFamily="18" charset="0"/>
                <a:ea typeface="Cambria" panose="02040503050406030204" pitchFamily="18" charset="0"/>
                <a:cs typeface="Source Sans Pro Light"/>
              </a:rPr>
              <a:t>Hard to Code &amp; Debug</a:t>
            </a:r>
          </a:p>
        </p:txBody>
      </p:sp>
      <p:sp>
        <p:nvSpPr>
          <p:cNvPr id="13" name="object 10">
            <a:extLst>
              <a:ext uri="{FF2B5EF4-FFF2-40B4-BE49-F238E27FC236}">
                <a16:creationId xmlns:a16="http://schemas.microsoft.com/office/drawing/2014/main" id="{945BAEFD-F34A-40FF-A2F8-56CFA5FE9413}"/>
              </a:ext>
            </a:extLst>
          </p:cNvPr>
          <p:cNvSpPr txBox="1"/>
          <p:nvPr/>
        </p:nvSpPr>
        <p:spPr>
          <a:xfrm>
            <a:off x="12636191" y="3195643"/>
            <a:ext cx="5943600" cy="1198726"/>
          </a:xfrm>
          <a:prstGeom prst="rect">
            <a:avLst/>
          </a:prstGeom>
        </p:spPr>
        <p:txBody>
          <a:bodyPr vert="horz" wrap="square" lIns="0" tIns="5080" rIns="0" bIns="0" rtlCol="0">
            <a:spAutoFit/>
          </a:bodyPr>
          <a:lstStyle/>
          <a:p>
            <a:pPr marL="12700" marR="5080" algn="ctr">
              <a:lnSpc>
                <a:spcPct val="104200"/>
              </a:lnSpc>
              <a:spcBef>
                <a:spcPts val="40"/>
              </a:spcBef>
            </a:pPr>
            <a:r>
              <a:rPr lang="en-US" sz="8000" b="1" dirty="0">
                <a:solidFill>
                  <a:srgbClr val="0000FF"/>
                </a:solidFill>
                <a:latin typeface="Cambria" panose="02040503050406030204" pitchFamily="18" charset="0"/>
                <a:ea typeface="Cambria" panose="02040503050406030204" pitchFamily="18" charset="0"/>
                <a:cs typeface="Source Sans Pro Light"/>
              </a:rPr>
              <a:t>BORING !!!</a:t>
            </a:r>
          </a:p>
        </p:txBody>
      </p:sp>
      <p:sp>
        <p:nvSpPr>
          <p:cNvPr id="14" name="object 10">
            <a:extLst>
              <a:ext uri="{FF2B5EF4-FFF2-40B4-BE49-F238E27FC236}">
                <a16:creationId xmlns:a16="http://schemas.microsoft.com/office/drawing/2014/main" id="{E69141ED-88E6-4208-8CBA-4E35EC859690}"/>
              </a:ext>
            </a:extLst>
          </p:cNvPr>
          <p:cNvSpPr txBox="1"/>
          <p:nvPr/>
        </p:nvSpPr>
        <p:spPr>
          <a:xfrm>
            <a:off x="12610315" y="8240120"/>
            <a:ext cx="5943600" cy="1198726"/>
          </a:xfrm>
          <a:prstGeom prst="rect">
            <a:avLst/>
          </a:prstGeom>
        </p:spPr>
        <p:txBody>
          <a:bodyPr vert="horz" wrap="square" lIns="0" tIns="5080" rIns="0" bIns="0" rtlCol="0">
            <a:spAutoFit/>
          </a:bodyPr>
          <a:lstStyle/>
          <a:p>
            <a:pPr marL="12700" marR="5080" algn="ctr">
              <a:lnSpc>
                <a:spcPct val="104200"/>
              </a:lnSpc>
              <a:spcBef>
                <a:spcPts val="40"/>
              </a:spcBef>
            </a:pPr>
            <a:r>
              <a:rPr lang="en-US" sz="8000" b="1" dirty="0">
                <a:solidFill>
                  <a:srgbClr val="0000FF"/>
                </a:solidFill>
                <a:latin typeface="Cambria" panose="02040503050406030204" pitchFamily="18" charset="0"/>
                <a:ea typeface="Cambria" panose="02040503050406030204" pitchFamily="18" charset="0"/>
                <a:cs typeface="Source Sans Pro Light"/>
              </a:rPr>
              <a:t>FUNNY !!!</a:t>
            </a:r>
          </a:p>
        </p:txBody>
      </p:sp>
      <p:sp>
        <p:nvSpPr>
          <p:cNvPr id="15" name="object 10">
            <a:extLst>
              <a:ext uri="{FF2B5EF4-FFF2-40B4-BE49-F238E27FC236}">
                <a16:creationId xmlns:a16="http://schemas.microsoft.com/office/drawing/2014/main" id="{72B13F84-9D1D-4A53-ABA1-CFE17D0AD77B}"/>
              </a:ext>
            </a:extLst>
          </p:cNvPr>
          <p:cNvSpPr txBox="1"/>
          <p:nvPr/>
        </p:nvSpPr>
        <p:spPr>
          <a:xfrm>
            <a:off x="865187" y="7371576"/>
            <a:ext cx="5943600" cy="1198726"/>
          </a:xfrm>
          <a:prstGeom prst="rect">
            <a:avLst/>
          </a:prstGeom>
        </p:spPr>
        <p:txBody>
          <a:bodyPr vert="horz" wrap="square" lIns="0" tIns="5080" rIns="0" bIns="0" rtlCol="0">
            <a:spAutoFit/>
          </a:bodyPr>
          <a:lstStyle/>
          <a:p>
            <a:pPr marL="12700" marR="5080" algn="ctr">
              <a:lnSpc>
                <a:spcPct val="104200"/>
              </a:lnSpc>
              <a:spcBef>
                <a:spcPts val="40"/>
              </a:spcBef>
            </a:pPr>
            <a:r>
              <a:rPr lang="en-US" sz="8000" b="1" dirty="0">
                <a:solidFill>
                  <a:srgbClr val="0000FF"/>
                </a:solidFill>
                <a:latin typeface="Cambria" panose="02040503050406030204" pitchFamily="18" charset="0"/>
                <a:ea typeface="Cambria" panose="02040503050406030204" pitchFamily="18" charset="0"/>
                <a:cs typeface="Source Sans Pro Light"/>
              </a:rPr>
              <a:t>HOW ???</a:t>
            </a:r>
          </a:p>
        </p:txBody>
      </p:sp>
    </p:spTree>
    <p:extLst>
      <p:ext uri="{BB962C8B-B14F-4D97-AF65-F5344CB8AC3E}">
        <p14:creationId xmlns:p14="http://schemas.microsoft.com/office/powerpoint/2010/main" val="16688002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8">
            <a:extLst>
              <a:ext uri="{FF2B5EF4-FFF2-40B4-BE49-F238E27FC236}">
                <a16:creationId xmlns:a16="http://schemas.microsoft.com/office/drawing/2014/main" id="{82EEFA0C-6E6A-40D1-AC3E-8059118EE7D6}"/>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pic>
        <p:nvPicPr>
          <p:cNvPr id="2" name="Picture 1">
            <a:extLst>
              <a:ext uri="{FF2B5EF4-FFF2-40B4-BE49-F238E27FC236}">
                <a16:creationId xmlns:a16="http://schemas.microsoft.com/office/drawing/2014/main" id="{B6D5225E-C4B0-458F-A765-C04EE319A183}"/>
              </a:ext>
            </a:extLst>
          </p:cNvPr>
          <p:cNvPicPr>
            <a:picLocks noChangeAspect="1"/>
          </p:cNvPicPr>
          <p:nvPr/>
        </p:nvPicPr>
        <p:blipFill>
          <a:blip r:embed="rId3"/>
          <a:stretch>
            <a:fillRect/>
          </a:stretch>
        </p:blipFill>
        <p:spPr>
          <a:xfrm>
            <a:off x="-1091555" y="2146300"/>
            <a:ext cx="8763000" cy="5461447"/>
          </a:xfrm>
          <a:prstGeom prst="rect">
            <a:avLst/>
          </a:prstGeom>
        </p:spPr>
      </p:pic>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WHAT DO WE HAVE ?</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OPTIMAL GRAPH</a:t>
            </a:r>
            <a:endParaRPr sz="7200" b="1" i="1" dirty="0">
              <a:solidFill>
                <a:srgbClr val="FF0000"/>
              </a:solidFill>
              <a:latin typeface="Cambria" panose="02040503050406030204" pitchFamily="18" charset="0"/>
              <a:ea typeface="Cambria" panose="02040503050406030204" pitchFamily="18" charset="0"/>
              <a:cs typeface="Source Sans Pro"/>
            </a:endParaRPr>
          </a:p>
        </p:txBody>
      </p:sp>
      <p:sp>
        <p:nvSpPr>
          <p:cNvPr id="15" name="object 10">
            <a:extLst>
              <a:ext uri="{FF2B5EF4-FFF2-40B4-BE49-F238E27FC236}">
                <a16:creationId xmlns:a16="http://schemas.microsoft.com/office/drawing/2014/main" id="{72B13F84-9D1D-4A53-ABA1-CFE17D0AD77B}"/>
              </a:ext>
            </a:extLst>
          </p:cNvPr>
          <p:cNvSpPr txBox="1"/>
          <p:nvPr/>
        </p:nvSpPr>
        <p:spPr>
          <a:xfrm>
            <a:off x="318145" y="8114874"/>
            <a:ext cx="5943600" cy="1198726"/>
          </a:xfrm>
          <a:prstGeom prst="rect">
            <a:avLst/>
          </a:prstGeom>
        </p:spPr>
        <p:txBody>
          <a:bodyPr vert="horz" wrap="square" lIns="0" tIns="5080" rIns="0" bIns="0" rtlCol="0">
            <a:spAutoFit/>
          </a:bodyPr>
          <a:lstStyle/>
          <a:p>
            <a:pPr marL="12700" marR="5080" algn="ctr">
              <a:lnSpc>
                <a:spcPct val="104200"/>
              </a:lnSpc>
              <a:spcBef>
                <a:spcPts val="40"/>
              </a:spcBef>
            </a:pPr>
            <a:r>
              <a:rPr lang="en-US" sz="8000" b="1" dirty="0">
                <a:solidFill>
                  <a:srgbClr val="0000FF"/>
                </a:solidFill>
                <a:latin typeface="Cambria" panose="02040503050406030204" pitchFamily="18" charset="0"/>
                <a:ea typeface="Cambria" panose="02040503050406030204" pitchFamily="18" charset="0"/>
                <a:cs typeface="Source Sans Pro Light"/>
              </a:rPr>
              <a:t>HOW ???</a:t>
            </a:r>
          </a:p>
        </p:txBody>
      </p:sp>
      <p:pic>
        <p:nvPicPr>
          <p:cNvPr id="17" name="Picture 16">
            <a:extLst>
              <a:ext uri="{FF2B5EF4-FFF2-40B4-BE49-F238E27FC236}">
                <a16:creationId xmlns:a16="http://schemas.microsoft.com/office/drawing/2014/main" id="{241A8491-D3B7-4CBD-8D3E-5AEF48497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232" y="1917700"/>
            <a:ext cx="11969640" cy="7784452"/>
          </a:xfrm>
          <a:prstGeom prst="rect">
            <a:avLst/>
          </a:prstGeom>
        </p:spPr>
      </p:pic>
    </p:spTree>
    <p:extLst>
      <p:ext uri="{BB962C8B-B14F-4D97-AF65-F5344CB8AC3E}">
        <p14:creationId xmlns:p14="http://schemas.microsoft.com/office/powerpoint/2010/main" val="4683616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8">
            <a:extLst>
              <a:ext uri="{FF2B5EF4-FFF2-40B4-BE49-F238E27FC236}">
                <a16:creationId xmlns:a16="http://schemas.microsoft.com/office/drawing/2014/main" id="{1520DAEF-6590-4EAE-862B-C56CAAAFC60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WHAT DO WE HAVE ?</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OPTIMAL GRAPH</a:t>
            </a:r>
            <a:endParaRPr sz="7200" b="1" i="1" dirty="0">
              <a:solidFill>
                <a:srgbClr val="FF0000"/>
              </a:solidFill>
              <a:latin typeface="Cambria" panose="02040503050406030204" pitchFamily="18" charset="0"/>
              <a:ea typeface="Cambria" panose="02040503050406030204" pitchFamily="18" charset="0"/>
              <a:cs typeface="Source Sans Pro"/>
            </a:endParaRPr>
          </a:p>
        </p:txBody>
      </p:sp>
      <p:sp>
        <p:nvSpPr>
          <p:cNvPr id="12" name="object 9">
            <a:extLst>
              <a:ext uri="{FF2B5EF4-FFF2-40B4-BE49-F238E27FC236}">
                <a16:creationId xmlns:a16="http://schemas.microsoft.com/office/drawing/2014/main" id="{BB035886-D751-4112-9F39-EF605DB68AC4}"/>
              </a:ext>
            </a:extLst>
          </p:cNvPr>
          <p:cNvSpPr txBox="1"/>
          <p:nvPr/>
        </p:nvSpPr>
        <p:spPr>
          <a:xfrm>
            <a:off x="3285341" y="1562405"/>
            <a:ext cx="11887200" cy="936154"/>
          </a:xfrm>
          <a:prstGeom prst="rect">
            <a:avLst/>
          </a:prstGeom>
        </p:spPr>
        <p:txBody>
          <a:bodyPr vert="horz" wrap="square" lIns="0" tIns="12700" rIns="0" bIns="0" rtlCol="0">
            <a:spAutoFit/>
          </a:bodyPr>
          <a:lstStyle/>
          <a:p>
            <a:pPr marL="12700" algn="ctr">
              <a:spcBef>
                <a:spcPts val="100"/>
              </a:spcBef>
            </a:pPr>
            <a:r>
              <a:rPr lang="en-US" sz="6000" b="1" spc="-5" dirty="0">
                <a:latin typeface="Cambria" panose="02040503050406030204" pitchFamily="18" charset="0"/>
                <a:ea typeface="Cambria" panose="02040503050406030204" pitchFamily="18" charset="0"/>
                <a:cs typeface="Source Sans Pro Light"/>
              </a:rPr>
              <a:t>Depth First Flow in Minesweeper</a:t>
            </a:r>
            <a:endParaRPr sz="6000" b="1" dirty="0">
              <a:latin typeface="Cambria" panose="02040503050406030204" pitchFamily="18" charset="0"/>
              <a:ea typeface="Cambria" panose="02040503050406030204" pitchFamily="18" charset="0"/>
              <a:cs typeface="Source Sans Pro Light"/>
            </a:endParaRPr>
          </a:p>
        </p:txBody>
      </p:sp>
      <p:sp>
        <p:nvSpPr>
          <p:cNvPr id="14" name="object 10">
            <a:extLst>
              <a:ext uri="{FF2B5EF4-FFF2-40B4-BE49-F238E27FC236}">
                <a16:creationId xmlns:a16="http://schemas.microsoft.com/office/drawing/2014/main" id="{2D3FE0F0-B29A-47B9-AFF7-6CF6419A832C}"/>
              </a:ext>
            </a:extLst>
          </p:cNvPr>
          <p:cNvSpPr txBox="1"/>
          <p:nvPr/>
        </p:nvSpPr>
        <p:spPr>
          <a:xfrm>
            <a:off x="665956" y="2973462"/>
            <a:ext cx="8305800" cy="2522422"/>
          </a:xfrm>
          <a:prstGeom prst="rect">
            <a:avLst/>
          </a:prstGeom>
        </p:spPr>
        <p:txBody>
          <a:bodyPr vert="horz" wrap="square" lIns="0" tIns="5080" rIns="0" bIns="0" rtlCol="0">
            <a:spAutoFit/>
          </a:bodyPr>
          <a:lstStyle/>
          <a:p>
            <a:pPr marL="469900" marR="5080" indent="-457200" algn="just">
              <a:lnSpc>
                <a:spcPct val="104200"/>
              </a:lnSpc>
              <a:spcBef>
                <a:spcPts val="40"/>
              </a:spcBef>
              <a:buFont typeface="Arial" panose="020B0604020202020204" pitchFamily="34" charset="0"/>
              <a:buChar char="•"/>
            </a:pPr>
            <a:r>
              <a:rPr lang="en-US" sz="4000" dirty="0">
                <a:latin typeface="Cambria" panose="02040503050406030204" pitchFamily="18" charset="0"/>
                <a:ea typeface="Cambria" panose="02040503050406030204" pitchFamily="18" charset="0"/>
                <a:cs typeface="Source Sans Pro Light"/>
              </a:rPr>
              <a:t>Inherited from Depth First Search</a:t>
            </a:r>
          </a:p>
          <a:p>
            <a:pPr marL="469900" marR="5080" indent="-457200" algn="just">
              <a:lnSpc>
                <a:spcPct val="104200"/>
              </a:lnSpc>
              <a:spcBef>
                <a:spcPts val="40"/>
              </a:spcBef>
              <a:buFont typeface="Arial" panose="020B0604020202020204" pitchFamily="34" charset="0"/>
              <a:buChar char="•"/>
            </a:pPr>
            <a:r>
              <a:rPr lang="en-US" sz="4000" dirty="0">
                <a:latin typeface="Cambria" panose="02040503050406030204" pitchFamily="18" charset="0"/>
                <a:ea typeface="Cambria" panose="02040503050406030204" pitchFamily="18" charset="0"/>
                <a:cs typeface="Source Sans Pro Light"/>
              </a:rPr>
              <a:t>Apply Mathematical Function</a:t>
            </a:r>
          </a:p>
          <a:p>
            <a:pPr marL="469900" marR="5080" indent="-457200" algn="just">
              <a:lnSpc>
                <a:spcPct val="104200"/>
              </a:lnSpc>
              <a:spcBef>
                <a:spcPts val="40"/>
              </a:spcBef>
              <a:buFont typeface="Arial" panose="020B0604020202020204" pitchFamily="34" charset="0"/>
              <a:buChar char="•"/>
            </a:pPr>
            <a:r>
              <a:rPr lang="en-US" sz="4000" dirty="0">
                <a:latin typeface="Cambria" panose="02040503050406030204" pitchFamily="18" charset="0"/>
                <a:ea typeface="Cambria" panose="02040503050406030204" pitchFamily="18" charset="0"/>
                <a:cs typeface="Source Sans Pro Light"/>
              </a:rPr>
              <a:t>Expand to Boundary from Center to any positions</a:t>
            </a:r>
          </a:p>
        </p:txBody>
      </p:sp>
      <p:sp>
        <p:nvSpPr>
          <p:cNvPr id="16" name="object 10">
            <a:extLst>
              <a:ext uri="{FF2B5EF4-FFF2-40B4-BE49-F238E27FC236}">
                <a16:creationId xmlns:a16="http://schemas.microsoft.com/office/drawing/2014/main" id="{0D644A29-4D8D-49DA-BDE4-A2174170E38C}"/>
              </a:ext>
            </a:extLst>
          </p:cNvPr>
          <p:cNvSpPr txBox="1"/>
          <p:nvPr/>
        </p:nvSpPr>
        <p:spPr>
          <a:xfrm>
            <a:off x="665956" y="5712426"/>
            <a:ext cx="8325952" cy="3482685"/>
          </a:xfrm>
          <a:prstGeom prst="rect">
            <a:avLst/>
          </a:prstGeom>
        </p:spPr>
        <p:txBody>
          <a:bodyPr vert="horz" wrap="square" lIns="0" tIns="5080" rIns="0" bIns="0" rtlCol="0">
            <a:spAutoFit/>
          </a:bodyPr>
          <a:lstStyle/>
          <a:p>
            <a:pPr marL="12700" marR="5080" algn="ctr">
              <a:lnSpc>
                <a:spcPct val="104200"/>
              </a:lnSpc>
              <a:spcBef>
                <a:spcPts val="40"/>
              </a:spcBef>
            </a:pPr>
            <a:r>
              <a:rPr lang="en-US" sz="6000" b="1" dirty="0">
                <a:solidFill>
                  <a:srgbClr val="0000FF"/>
                </a:solidFill>
                <a:latin typeface="Cambria" panose="02040503050406030204" pitchFamily="18" charset="0"/>
                <a:ea typeface="Cambria" panose="02040503050406030204" pitchFamily="18" charset="0"/>
                <a:cs typeface="Source Sans Pro Light"/>
              </a:rPr>
              <a:t>RESULTS</a:t>
            </a:r>
            <a:endParaRPr lang="en-US" sz="4000" b="1" dirty="0">
              <a:solidFill>
                <a:srgbClr val="0000FF"/>
              </a:solidFill>
              <a:latin typeface="Cambria" panose="02040503050406030204" pitchFamily="18" charset="0"/>
              <a:ea typeface="Cambria" panose="02040503050406030204" pitchFamily="18" charset="0"/>
              <a:cs typeface="Source Sans Pro Light"/>
            </a:endParaRPr>
          </a:p>
          <a:p>
            <a:pPr marL="469900" marR="5080" indent="-457200" algn="just">
              <a:lnSpc>
                <a:spcPct val="104200"/>
              </a:lnSpc>
              <a:spcBef>
                <a:spcPts val="40"/>
              </a:spcBef>
              <a:buFont typeface="Arial" panose="020B0604020202020204" pitchFamily="34" charset="0"/>
              <a:buChar char="•"/>
            </a:pPr>
            <a:r>
              <a:rPr lang="en-US" sz="4000" b="1" dirty="0">
                <a:latin typeface="Cambria" panose="02040503050406030204" pitchFamily="18" charset="0"/>
                <a:ea typeface="Cambria" panose="02040503050406030204" pitchFamily="18" charset="0"/>
                <a:cs typeface="Source Sans Pro Light"/>
              </a:rPr>
              <a:t>Time Complexity</a:t>
            </a:r>
            <a:r>
              <a:rPr lang="en-US" sz="4000" dirty="0">
                <a:latin typeface="Cambria" panose="02040503050406030204" pitchFamily="18" charset="0"/>
                <a:ea typeface="Cambria" panose="02040503050406030204" pitchFamily="18" charset="0"/>
                <a:cs typeface="Source Sans Pro Light"/>
              </a:rPr>
              <a:t>: O(V^2 || V + E) -&gt; O(N)</a:t>
            </a:r>
          </a:p>
          <a:p>
            <a:pPr marL="469900" marR="5080" indent="-457200" algn="just">
              <a:lnSpc>
                <a:spcPct val="104200"/>
              </a:lnSpc>
              <a:spcBef>
                <a:spcPts val="40"/>
              </a:spcBef>
              <a:buFont typeface="Arial" panose="020B0604020202020204" pitchFamily="34" charset="0"/>
              <a:buChar char="•"/>
            </a:pPr>
            <a:r>
              <a:rPr lang="en-US" sz="4000" b="1" dirty="0">
                <a:latin typeface="Cambria" panose="02040503050406030204" pitchFamily="18" charset="0"/>
                <a:ea typeface="Cambria" panose="02040503050406030204" pitchFamily="18" charset="0"/>
                <a:cs typeface="Source Sans Pro Light"/>
              </a:rPr>
              <a:t>Space Complexity</a:t>
            </a:r>
            <a:r>
              <a:rPr lang="en-US" sz="4000" dirty="0">
                <a:latin typeface="Cambria" panose="02040503050406030204" pitchFamily="18" charset="0"/>
                <a:ea typeface="Cambria" panose="02040503050406030204" pitchFamily="18" charset="0"/>
                <a:cs typeface="Source Sans Pro Light"/>
              </a:rPr>
              <a:t>: No Extra Adjacency Matrix | Dictionary</a:t>
            </a:r>
          </a:p>
        </p:txBody>
      </p:sp>
      <p:pic>
        <p:nvPicPr>
          <p:cNvPr id="10" name="Picture 9">
            <a:extLst>
              <a:ext uri="{FF2B5EF4-FFF2-40B4-BE49-F238E27FC236}">
                <a16:creationId xmlns:a16="http://schemas.microsoft.com/office/drawing/2014/main" id="{BABC3C38-9648-41BB-A13A-E886DE3F4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496" y="2973462"/>
            <a:ext cx="8034861" cy="6386513"/>
          </a:xfrm>
          <a:prstGeom prst="rect">
            <a:avLst/>
          </a:prstGeom>
        </p:spPr>
      </p:pic>
      <p:sp>
        <p:nvSpPr>
          <p:cNvPr id="2" name="Rectangle: Rounded Corners 1">
            <a:extLst>
              <a:ext uri="{FF2B5EF4-FFF2-40B4-BE49-F238E27FC236}">
                <a16:creationId xmlns:a16="http://schemas.microsoft.com/office/drawing/2014/main" id="{FFA94C7E-36DC-4070-808A-D243E8D7F441}"/>
              </a:ext>
            </a:extLst>
          </p:cNvPr>
          <p:cNvSpPr/>
          <p:nvPr/>
        </p:nvSpPr>
        <p:spPr>
          <a:xfrm>
            <a:off x="11240826" y="2904428"/>
            <a:ext cx="6172200" cy="12748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If Thanos snapped his fingers at a binary tree, would it end up</a:t>
            </a:r>
          </a:p>
        </p:txBody>
      </p:sp>
    </p:spTree>
    <p:extLst>
      <p:ext uri="{BB962C8B-B14F-4D97-AF65-F5344CB8AC3E}">
        <p14:creationId xmlns:p14="http://schemas.microsoft.com/office/powerpoint/2010/main" val="10940346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8">
            <a:extLst>
              <a:ext uri="{FF2B5EF4-FFF2-40B4-BE49-F238E27FC236}">
                <a16:creationId xmlns:a16="http://schemas.microsoft.com/office/drawing/2014/main" id="{1520DAEF-6590-4EAE-862B-C56CAAAFC600}"/>
              </a:ext>
            </a:extLst>
          </p:cNvPr>
          <p:cNvSpPr/>
          <p:nvPr/>
        </p:nvSpPr>
        <p:spPr>
          <a:xfrm>
            <a:off x="0" y="1"/>
            <a:ext cx="19010313" cy="10692004"/>
          </a:xfrm>
          <a:prstGeom prst="rect">
            <a:avLst/>
          </a:prstGeom>
          <a:blipFill>
            <a:blip r:embed="rId2" cstate="print"/>
            <a:stretch>
              <a:fillRect/>
            </a:stretch>
          </a:blipFill>
        </p:spPr>
        <p:txBody>
          <a:bodyPr wrap="square" lIns="0" tIns="0" rIns="0" bIns="0" rtlCol="0"/>
          <a:lstStyle/>
          <a:p>
            <a:endParaRPr dirty="0"/>
          </a:p>
        </p:txBody>
      </p:sp>
      <p:grpSp>
        <p:nvGrpSpPr>
          <p:cNvPr id="3" name="Group 2">
            <a:extLst>
              <a:ext uri="{FF2B5EF4-FFF2-40B4-BE49-F238E27FC236}">
                <a16:creationId xmlns:a16="http://schemas.microsoft.com/office/drawing/2014/main" id="{4883920E-5E09-4E89-A828-88ECC5524315}"/>
              </a:ext>
            </a:extLst>
          </p:cNvPr>
          <p:cNvGrpSpPr/>
          <p:nvPr/>
        </p:nvGrpSpPr>
        <p:grpSpPr>
          <a:xfrm>
            <a:off x="33188" y="328536"/>
            <a:ext cx="5466558" cy="828000"/>
            <a:chOff x="132556" y="1959690"/>
            <a:chExt cx="5466558" cy="828000"/>
          </a:xfrm>
        </p:grpSpPr>
        <p:grpSp>
          <p:nvGrpSpPr>
            <p:cNvPr id="4" name="Group 3">
              <a:extLst>
                <a:ext uri="{FF2B5EF4-FFF2-40B4-BE49-F238E27FC236}">
                  <a16:creationId xmlns:a16="http://schemas.microsoft.com/office/drawing/2014/main" id="{1B08EB8C-E50A-47A1-BDC8-E291FEA88A4F}"/>
                </a:ext>
              </a:extLst>
            </p:cNvPr>
            <p:cNvGrpSpPr/>
            <p:nvPr/>
          </p:nvGrpSpPr>
          <p:grpSpPr>
            <a:xfrm>
              <a:off x="132556" y="1959690"/>
              <a:ext cx="5466558" cy="828000"/>
              <a:chOff x="-1" y="546100"/>
              <a:chExt cx="5466558" cy="828000"/>
            </a:xfrm>
            <a:solidFill>
              <a:srgbClr val="FFBF00"/>
            </a:solidFill>
          </p:grpSpPr>
          <p:sp>
            <p:nvSpPr>
              <p:cNvPr id="6" name="object 25">
                <a:extLst>
                  <a:ext uri="{FF2B5EF4-FFF2-40B4-BE49-F238E27FC236}">
                    <a16:creationId xmlns:a16="http://schemas.microsoft.com/office/drawing/2014/main" id="{5353555A-6AC8-4F75-81D5-2D7903779FB8}"/>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sp>
            <p:nvSpPr>
              <p:cNvPr id="7" name="object 25">
                <a:extLst>
                  <a:ext uri="{FF2B5EF4-FFF2-40B4-BE49-F238E27FC236}">
                    <a16:creationId xmlns:a16="http://schemas.microsoft.com/office/drawing/2014/main" id="{EE2050B6-413E-4138-BD77-ACD41695CB9B}"/>
                  </a:ext>
                </a:extLst>
              </p:cNvPr>
              <p:cNvSpPr/>
              <p:nvPr/>
            </p:nvSpPr>
            <p:spPr>
              <a:xfrm>
                <a:off x="1620043" y="546100"/>
                <a:ext cx="3846514"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latin typeface="Cambria" panose="02040503050406030204" pitchFamily="18" charset="0"/>
                  <a:ea typeface="Cambria" panose="02040503050406030204" pitchFamily="18" charset="0"/>
                </a:endParaRPr>
              </a:p>
            </p:txBody>
          </p:sp>
        </p:grpSp>
        <p:sp>
          <p:nvSpPr>
            <p:cNvPr id="5" name="object 9">
              <a:extLst>
                <a:ext uri="{FF2B5EF4-FFF2-40B4-BE49-F238E27FC236}">
                  <a16:creationId xmlns:a16="http://schemas.microsoft.com/office/drawing/2014/main" id="{96189C48-A297-4FE0-9B9F-2A38DD95A97C}"/>
                </a:ext>
              </a:extLst>
            </p:cNvPr>
            <p:cNvSpPr txBox="1"/>
            <p:nvPr/>
          </p:nvSpPr>
          <p:spPr>
            <a:xfrm>
              <a:off x="132557" y="2028724"/>
              <a:ext cx="5466556" cy="689932"/>
            </a:xfrm>
            <a:prstGeom prst="rect">
              <a:avLst/>
            </a:prstGeom>
          </p:spPr>
          <p:txBody>
            <a:bodyPr vert="horz" wrap="square" lIns="0" tIns="12700" rIns="0" bIns="0" rtlCol="0">
              <a:spAutoFit/>
            </a:bodyPr>
            <a:lstStyle/>
            <a:p>
              <a:pPr marL="12700" algn="ctr">
                <a:spcBef>
                  <a:spcPts val="100"/>
                </a:spcBef>
              </a:pPr>
              <a:r>
                <a:rPr lang="en-US" sz="4400" b="1" spc="-5" dirty="0">
                  <a:solidFill>
                    <a:srgbClr val="FF0000"/>
                  </a:solidFill>
                  <a:latin typeface="Cambria" panose="02040503050406030204" pitchFamily="18" charset="0"/>
                  <a:ea typeface="Cambria" panose="02040503050406030204" pitchFamily="18" charset="0"/>
                  <a:cs typeface="Source Sans Pro Light"/>
                </a:rPr>
                <a:t>WHAT DO WE HAVE ?</a:t>
              </a:r>
              <a:endParaRPr sz="4400" b="1" dirty="0">
                <a:solidFill>
                  <a:srgbClr val="FF0000"/>
                </a:solidFill>
                <a:latin typeface="Cambria" panose="02040503050406030204" pitchFamily="18" charset="0"/>
                <a:ea typeface="Cambria" panose="02040503050406030204" pitchFamily="18" charset="0"/>
                <a:cs typeface="Source Sans Pro Light"/>
              </a:endParaRPr>
            </a:p>
          </p:txBody>
        </p:sp>
      </p:grpSp>
      <p:sp>
        <p:nvSpPr>
          <p:cNvPr id="8" name="object 18">
            <a:extLst>
              <a:ext uri="{FF2B5EF4-FFF2-40B4-BE49-F238E27FC236}">
                <a16:creationId xmlns:a16="http://schemas.microsoft.com/office/drawing/2014/main" id="{502E744D-329E-437C-B28F-5C2A2859AF67}"/>
              </a:ext>
            </a:extLst>
          </p:cNvPr>
          <p:cNvSpPr txBox="1"/>
          <p:nvPr/>
        </p:nvSpPr>
        <p:spPr>
          <a:xfrm>
            <a:off x="7955687" y="-2540"/>
            <a:ext cx="11065262" cy="1490152"/>
          </a:xfrm>
          <a:prstGeom prst="rect">
            <a:avLst/>
          </a:prstGeom>
        </p:spPr>
        <p:txBody>
          <a:bodyPr vert="horz" wrap="square" lIns="0" tIns="12700" rIns="0" bIns="0" rtlCol="0">
            <a:spAutoFit/>
          </a:bodyPr>
          <a:lstStyle/>
          <a:p>
            <a:pPr marL="12700" algn="ctr">
              <a:spcBef>
                <a:spcPts val="100"/>
              </a:spcBef>
            </a:pPr>
            <a:r>
              <a:rPr lang="en-US" sz="9600" b="1" i="1" spc="-25" dirty="0">
                <a:solidFill>
                  <a:srgbClr val="FF0000"/>
                </a:solidFill>
                <a:latin typeface="Cambria" panose="02040503050406030204" pitchFamily="18" charset="0"/>
                <a:ea typeface="Cambria" panose="02040503050406030204" pitchFamily="18" charset="0"/>
                <a:cs typeface="Source Sans Pro"/>
              </a:rPr>
              <a:t>REDO-UNDO</a:t>
            </a:r>
            <a:endParaRPr sz="7200" b="1" i="1" dirty="0">
              <a:solidFill>
                <a:srgbClr val="FF0000"/>
              </a:solidFill>
              <a:latin typeface="Cambria" panose="02040503050406030204" pitchFamily="18" charset="0"/>
              <a:ea typeface="Cambria" panose="02040503050406030204" pitchFamily="18" charset="0"/>
              <a:cs typeface="Source Sans Pro"/>
            </a:endParaRPr>
          </a:p>
        </p:txBody>
      </p:sp>
      <p:sp>
        <p:nvSpPr>
          <p:cNvPr id="12" name="object 9">
            <a:extLst>
              <a:ext uri="{FF2B5EF4-FFF2-40B4-BE49-F238E27FC236}">
                <a16:creationId xmlns:a16="http://schemas.microsoft.com/office/drawing/2014/main" id="{BB035886-D751-4112-9F39-EF605DB68AC4}"/>
              </a:ext>
            </a:extLst>
          </p:cNvPr>
          <p:cNvSpPr txBox="1"/>
          <p:nvPr/>
        </p:nvSpPr>
        <p:spPr>
          <a:xfrm>
            <a:off x="3285341" y="1562405"/>
            <a:ext cx="11887200" cy="936154"/>
          </a:xfrm>
          <a:prstGeom prst="rect">
            <a:avLst/>
          </a:prstGeom>
        </p:spPr>
        <p:txBody>
          <a:bodyPr vert="horz" wrap="square" lIns="0" tIns="12700" rIns="0" bIns="0" rtlCol="0">
            <a:spAutoFit/>
          </a:bodyPr>
          <a:lstStyle/>
          <a:p>
            <a:pPr marL="12700" algn="ctr">
              <a:spcBef>
                <a:spcPts val="100"/>
              </a:spcBef>
            </a:pPr>
            <a:r>
              <a:rPr lang="en-US" sz="6000" b="1" spc="-5" dirty="0">
                <a:latin typeface="Cambria" panose="02040503050406030204" pitchFamily="18" charset="0"/>
                <a:ea typeface="Cambria" panose="02040503050406030204" pitchFamily="18" charset="0"/>
                <a:cs typeface="Source Sans Pro Light"/>
              </a:rPr>
              <a:t>STACK</a:t>
            </a:r>
            <a:endParaRPr sz="6000" b="1" dirty="0">
              <a:latin typeface="Cambria" panose="02040503050406030204" pitchFamily="18" charset="0"/>
              <a:ea typeface="Cambria" panose="02040503050406030204" pitchFamily="18" charset="0"/>
              <a:cs typeface="Source Sans Pro Light"/>
            </a:endParaRPr>
          </a:p>
        </p:txBody>
      </p:sp>
      <p:sp>
        <p:nvSpPr>
          <p:cNvPr id="14" name="object 10">
            <a:extLst>
              <a:ext uri="{FF2B5EF4-FFF2-40B4-BE49-F238E27FC236}">
                <a16:creationId xmlns:a16="http://schemas.microsoft.com/office/drawing/2014/main" id="{2D3FE0F0-B29A-47B9-AFF7-6CF6419A832C}"/>
              </a:ext>
            </a:extLst>
          </p:cNvPr>
          <p:cNvSpPr txBox="1"/>
          <p:nvPr/>
        </p:nvSpPr>
        <p:spPr>
          <a:xfrm>
            <a:off x="686108" y="2737273"/>
            <a:ext cx="8305800" cy="2847061"/>
          </a:xfrm>
          <a:prstGeom prst="rect">
            <a:avLst/>
          </a:prstGeom>
        </p:spPr>
        <p:txBody>
          <a:bodyPr vert="horz" wrap="square" lIns="0" tIns="5080" rIns="0" bIns="0" rtlCol="0">
            <a:spAutoFit/>
          </a:bodyPr>
          <a:lstStyle/>
          <a:p>
            <a:pPr marL="755650" marR="5080" indent="-742950" algn="just">
              <a:lnSpc>
                <a:spcPct val="104200"/>
              </a:lnSpc>
              <a:spcBef>
                <a:spcPts val="40"/>
              </a:spcBef>
              <a:buFont typeface="+mj-lt"/>
              <a:buAutoNum type="arabicPeriod"/>
            </a:pPr>
            <a:r>
              <a:rPr lang="en-US" sz="3600" dirty="0">
                <a:latin typeface="Cambria" panose="02040503050406030204" pitchFamily="18" charset="0"/>
                <a:ea typeface="Cambria" panose="02040503050406030204" pitchFamily="18" charset="0"/>
                <a:cs typeface="Source Sans Pro Light"/>
              </a:rPr>
              <a:t>Save current state into another stack.</a:t>
            </a:r>
          </a:p>
          <a:p>
            <a:pPr marL="755650" marR="5080" indent="-742950" algn="just">
              <a:lnSpc>
                <a:spcPct val="104200"/>
              </a:lnSpc>
              <a:spcBef>
                <a:spcPts val="40"/>
              </a:spcBef>
              <a:buFont typeface="+mj-lt"/>
              <a:buAutoNum type="arabicPeriod"/>
            </a:pPr>
            <a:r>
              <a:rPr lang="en-US" sz="3600" dirty="0">
                <a:latin typeface="Cambria" panose="02040503050406030204" pitchFamily="18" charset="0"/>
                <a:ea typeface="Cambria" panose="02040503050406030204" pitchFamily="18" charset="0"/>
                <a:cs typeface="Source Sans Pro Light"/>
              </a:rPr>
              <a:t>Get value from the clicked stack</a:t>
            </a:r>
          </a:p>
          <a:p>
            <a:pPr marL="755650" marR="5080" indent="-742950" algn="just">
              <a:lnSpc>
                <a:spcPct val="104200"/>
              </a:lnSpc>
              <a:spcBef>
                <a:spcPts val="40"/>
              </a:spcBef>
              <a:buFont typeface="+mj-lt"/>
              <a:buAutoNum type="arabicPeriod"/>
            </a:pPr>
            <a:r>
              <a:rPr lang="en-US" sz="3600" dirty="0">
                <a:latin typeface="Cambria" panose="02040503050406030204" pitchFamily="18" charset="0"/>
                <a:ea typeface="Cambria" panose="02040503050406030204" pitchFamily="18" charset="0"/>
                <a:cs typeface="Source Sans Pro Light"/>
              </a:rPr>
              <a:t>Set that value as representation</a:t>
            </a:r>
          </a:p>
          <a:p>
            <a:pPr marL="755650" marR="5080" indent="-742950" algn="just">
              <a:lnSpc>
                <a:spcPct val="104200"/>
              </a:lnSpc>
              <a:spcBef>
                <a:spcPts val="40"/>
              </a:spcBef>
              <a:buFont typeface="+mj-lt"/>
              <a:buAutoNum type="arabicPeriod"/>
            </a:pPr>
            <a:r>
              <a:rPr lang="en-US" sz="3600" dirty="0">
                <a:latin typeface="Cambria" panose="02040503050406030204" pitchFamily="18" charset="0"/>
                <a:ea typeface="Cambria" panose="02040503050406030204" pitchFamily="18" charset="0"/>
                <a:cs typeface="Source Sans Pro Light"/>
              </a:rPr>
              <a:t>Remove the “another” stack if overflowed</a:t>
            </a:r>
          </a:p>
        </p:txBody>
      </p:sp>
      <p:sp>
        <p:nvSpPr>
          <p:cNvPr id="16" name="object 10">
            <a:extLst>
              <a:ext uri="{FF2B5EF4-FFF2-40B4-BE49-F238E27FC236}">
                <a16:creationId xmlns:a16="http://schemas.microsoft.com/office/drawing/2014/main" id="{0D644A29-4D8D-49DA-BDE4-A2174170E38C}"/>
              </a:ext>
            </a:extLst>
          </p:cNvPr>
          <p:cNvSpPr txBox="1"/>
          <p:nvPr/>
        </p:nvSpPr>
        <p:spPr>
          <a:xfrm>
            <a:off x="686108" y="6482889"/>
            <a:ext cx="8325952" cy="2202334"/>
          </a:xfrm>
          <a:prstGeom prst="rect">
            <a:avLst/>
          </a:prstGeom>
        </p:spPr>
        <p:txBody>
          <a:bodyPr vert="horz" wrap="square" lIns="0" tIns="5080" rIns="0" bIns="0" rtlCol="0">
            <a:spAutoFit/>
          </a:bodyPr>
          <a:lstStyle/>
          <a:p>
            <a:pPr marL="12700" marR="5080" algn="ctr">
              <a:lnSpc>
                <a:spcPct val="104200"/>
              </a:lnSpc>
              <a:spcBef>
                <a:spcPts val="40"/>
              </a:spcBef>
            </a:pPr>
            <a:r>
              <a:rPr lang="en-US" sz="6000" b="1" dirty="0">
                <a:solidFill>
                  <a:srgbClr val="0000FF"/>
                </a:solidFill>
                <a:latin typeface="Cambria" panose="02040503050406030204" pitchFamily="18" charset="0"/>
                <a:ea typeface="Cambria" panose="02040503050406030204" pitchFamily="18" charset="0"/>
                <a:cs typeface="Source Sans Pro Light"/>
              </a:rPr>
              <a:t>RESULTS</a:t>
            </a:r>
            <a:endParaRPr lang="en-US" sz="4000" b="1" dirty="0">
              <a:solidFill>
                <a:srgbClr val="0000FF"/>
              </a:solidFill>
              <a:latin typeface="Cambria" panose="02040503050406030204" pitchFamily="18" charset="0"/>
              <a:ea typeface="Cambria" panose="02040503050406030204" pitchFamily="18" charset="0"/>
              <a:cs typeface="Source Sans Pro Light"/>
            </a:endParaRPr>
          </a:p>
          <a:p>
            <a:pPr marL="469900" marR="5080" indent="-457200" algn="just">
              <a:lnSpc>
                <a:spcPct val="104200"/>
              </a:lnSpc>
              <a:spcBef>
                <a:spcPts val="40"/>
              </a:spcBef>
              <a:buFont typeface="Arial" panose="020B0604020202020204" pitchFamily="34" charset="0"/>
              <a:buChar char="•"/>
            </a:pPr>
            <a:r>
              <a:rPr lang="en-US" sz="4000" dirty="0">
                <a:latin typeface="Cambria" panose="02040503050406030204" pitchFamily="18" charset="0"/>
                <a:ea typeface="Cambria" panose="02040503050406030204" pitchFamily="18" charset="0"/>
                <a:cs typeface="Source Sans Pro Light"/>
              </a:rPr>
              <a:t>Balancing memory</a:t>
            </a:r>
          </a:p>
          <a:p>
            <a:pPr marL="469900" marR="5080" indent="-457200" algn="just">
              <a:lnSpc>
                <a:spcPct val="104200"/>
              </a:lnSpc>
              <a:spcBef>
                <a:spcPts val="40"/>
              </a:spcBef>
              <a:buFont typeface="Arial" panose="020B0604020202020204" pitchFamily="34" charset="0"/>
              <a:buChar char="•"/>
            </a:pPr>
            <a:r>
              <a:rPr lang="en-US" sz="4000" dirty="0">
                <a:latin typeface="Cambria" panose="02040503050406030204" pitchFamily="18" charset="0"/>
                <a:ea typeface="Cambria" panose="02040503050406030204" pitchFamily="18" charset="0"/>
                <a:cs typeface="Source Sans Pro Light"/>
              </a:rPr>
              <a:t>Record the current state for replay</a:t>
            </a:r>
          </a:p>
        </p:txBody>
      </p:sp>
      <mc:AlternateContent xmlns:mc="http://schemas.openxmlformats.org/markup-compatibility/2006">
        <mc:Choice xmlns:am3d="http://schemas.microsoft.com/office/drawing/2017/model3d" Requires="am3d">
          <p:graphicFrame>
            <p:nvGraphicFramePr>
              <p:cNvPr id="13" name="3D Model 12" descr="Bucket">
                <a:extLst>
                  <a:ext uri="{FF2B5EF4-FFF2-40B4-BE49-F238E27FC236}">
                    <a16:creationId xmlns:a16="http://schemas.microsoft.com/office/drawing/2014/main" id="{C7DEFAC9-5830-4C53-81AC-65DD9BA51AE2}"/>
                  </a:ext>
                </a:extLst>
              </p:cNvPr>
              <p:cNvGraphicFramePr>
                <a:graphicFrameLocks noChangeAspect="1"/>
              </p:cNvGraphicFramePr>
              <p:nvPr>
                <p:extLst>
                  <p:ext uri="{D42A27DB-BD31-4B8C-83A1-F6EECF244321}">
                    <p14:modId xmlns:p14="http://schemas.microsoft.com/office/powerpoint/2010/main" val="3760493168"/>
                  </p:ext>
                </p:extLst>
              </p:nvPr>
            </p:nvGraphicFramePr>
            <p:xfrm>
              <a:off x="12555129" y="2154251"/>
              <a:ext cx="6101915" cy="6976744"/>
            </p:xfrm>
            <a:graphic>
              <a:graphicData uri="http://schemas.microsoft.com/office/drawing/2017/model3d">
                <am3d:model3d r:embed="rId3">
                  <am3d:spPr>
                    <a:xfrm>
                      <a:off x="0" y="0"/>
                      <a:ext cx="6101915" cy="6976744"/>
                    </a:xfrm>
                    <a:prstGeom prst="rect">
                      <a:avLst/>
                    </a:prstGeom>
                  </am3d:spPr>
                  <am3d:camera>
                    <am3d:pos x="0" y="0" z="80020663"/>
                    <am3d:up dx="0" dy="36000000" dz="0"/>
                    <am3d:lookAt x="0" y="0" z="0"/>
                    <am3d:perspective fov="2700000"/>
                  </am3d:camera>
                  <am3d:trans>
                    <am3d:meterPerModelUnit n="73735409" d="1000000"/>
                    <am3d:preTrans dx="367980" dy="-34" dz="0"/>
                    <am3d:scale>
                      <am3d:sx n="1000000" d="1000000"/>
                      <am3d:sy n="1000000" d="1000000"/>
                      <am3d:sz n="1000000" d="1000000"/>
                    </am3d:scale>
                    <am3d:rot ax="5848729" ay="-4139198" az="-5880288"/>
                    <am3d:postTrans dx="0" dy="0" dz="0"/>
                  </am3d:trans>
                  <am3d:raster rName="Office3DRenderer" rVer="16.0.8326">
                    <am3d:blip r:embed="rId4"/>
                  </am3d:raster>
                  <am3d:objViewport viewportSz="101788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Bucket">
                <a:extLst>
                  <a:ext uri="{FF2B5EF4-FFF2-40B4-BE49-F238E27FC236}">
                    <a16:creationId xmlns:a16="http://schemas.microsoft.com/office/drawing/2014/main" id="{C7DEFAC9-5830-4C53-81AC-65DD9BA51AE2}"/>
                  </a:ext>
                </a:extLst>
              </p:cNvPr>
              <p:cNvPicPr>
                <a:picLocks noGrp="1" noRot="1" noChangeAspect="1" noMove="1" noResize="1" noEditPoints="1" noAdjustHandles="1" noChangeArrowheads="1" noChangeShapeType="1" noCrop="1"/>
              </p:cNvPicPr>
              <p:nvPr/>
            </p:nvPicPr>
            <p:blipFill>
              <a:blip r:embed="rId4"/>
              <a:stretch>
                <a:fillRect/>
              </a:stretch>
            </p:blipFill>
            <p:spPr>
              <a:xfrm>
                <a:off x="12555129" y="2154251"/>
                <a:ext cx="6101915" cy="69767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Piatto Bolle">
                <a:extLst>
                  <a:ext uri="{FF2B5EF4-FFF2-40B4-BE49-F238E27FC236}">
                    <a16:creationId xmlns:a16="http://schemas.microsoft.com/office/drawing/2014/main" id="{CC95EDA1-2973-43C9-8438-EA45ACD0A573}"/>
                  </a:ext>
                </a:extLst>
              </p:cNvPr>
              <p:cNvGraphicFramePr>
                <a:graphicFrameLocks noChangeAspect="1"/>
              </p:cNvGraphicFramePr>
              <p:nvPr>
                <p:extLst>
                  <p:ext uri="{D42A27DB-BD31-4B8C-83A1-F6EECF244321}">
                    <p14:modId xmlns:p14="http://schemas.microsoft.com/office/powerpoint/2010/main" val="2296727032"/>
                  </p:ext>
                </p:extLst>
              </p:nvPr>
            </p:nvGraphicFramePr>
            <p:xfrm>
              <a:off x="13597822" y="6684378"/>
              <a:ext cx="4047668" cy="678159"/>
            </p:xfrm>
            <a:graphic>
              <a:graphicData uri="http://schemas.microsoft.com/office/drawing/2017/model3d">
                <am3d:model3d r:embed="rId5">
                  <am3d:spPr>
                    <a:xfrm>
                      <a:off x="0" y="0"/>
                      <a:ext cx="4047668" cy="678159"/>
                    </a:xfrm>
                    <a:prstGeom prst="rect">
                      <a:avLst/>
                    </a:prstGeom>
                  </am3d:spPr>
                  <am3d:camera>
                    <am3d:pos x="0" y="0" z="66633453"/>
                    <am3d:up dx="0" dy="36000000" dz="0"/>
                    <am3d:lookAt x="0" y="0" z="0"/>
                    <am3d:perspective fov="2700000"/>
                  </am3d:camera>
                  <am3d:trans>
                    <am3d:meterPerModelUnit n="3337" d="1000000"/>
                    <am3d:preTrans dx="-299472" dy="1778345" dz="-2996991"/>
                    <am3d:scale>
                      <am3d:sx n="1000000" d="1000000"/>
                      <am3d:sy n="1000000" d="1000000"/>
                      <am3d:sz n="1000000" d="1000000"/>
                    </am3d:scale>
                    <am3d:rot/>
                    <am3d:postTrans dx="0" dy="0" dz="0"/>
                  </am3d:trans>
                  <am3d:raster rName="Office3DRenderer" rVer="16.0.8326">
                    <am3d:blip r:embed="rId6"/>
                  </am3d:raster>
                  <am3d:objViewport viewportSz="58696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Piatto Bolle">
                <a:extLst>
                  <a:ext uri="{FF2B5EF4-FFF2-40B4-BE49-F238E27FC236}">
                    <a16:creationId xmlns:a16="http://schemas.microsoft.com/office/drawing/2014/main" id="{CC95EDA1-2973-43C9-8438-EA45ACD0A573}"/>
                  </a:ext>
                </a:extLst>
              </p:cNvPr>
              <p:cNvPicPr>
                <a:picLocks noGrp="1" noRot="1" noChangeAspect="1" noMove="1" noResize="1" noEditPoints="1" noAdjustHandles="1" noChangeArrowheads="1" noChangeShapeType="1" noCrop="1"/>
              </p:cNvPicPr>
              <p:nvPr/>
            </p:nvPicPr>
            <p:blipFill>
              <a:blip r:embed="rId6"/>
              <a:stretch>
                <a:fillRect/>
              </a:stretch>
            </p:blipFill>
            <p:spPr>
              <a:xfrm>
                <a:off x="13597822" y="6684378"/>
                <a:ext cx="4047668" cy="6781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Piatto Bolle">
                <a:extLst>
                  <a:ext uri="{FF2B5EF4-FFF2-40B4-BE49-F238E27FC236}">
                    <a16:creationId xmlns:a16="http://schemas.microsoft.com/office/drawing/2014/main" id="{96BC8550-4241-4712-B567-5B2EF2485931}"/>
                  </a:ext>
                </a:extLst>
              </p:cNvPr>
              <p:cNvGraphicFramePr>
                <a:graphicFrameLocks noChangeAspect="1"/>
              </p:cNvGraphicFramePr>
              <p:nvPr>
                <p:extLst>
                  <p:ext uri="{D42A27DB-BD31-4B8C-83A1-F6EECF244321}">
                    <p14:modId xmlns:p14="http://schemas.microsoft.com/office/powerpoint/2010/main" val="2985658647"/>
                  </p:ext>
                </p:extLst>
              </p:nvPr>
            </p:nvGraphicFramePr>
            <p:xfrm>
              <a:off x="13364719" y="5144480"/>
              <a:ext cx="4482734" cy="774092"/>
            </p:xfrm>
            <a:graphic>
              <a:graphicData uri="http://schemas.microsoft.com/office/drawing/2017/model3d">
                <am3d:model3d r:embed="rId5">
                  <am3d:spPr>
                    <a:xfrm>
                      <a:off x="0" y="0"/>
                      <a:ext cx="4482734" cy="774092"/>
                    </a:xfrm>
                    <a:prstGeom prst="rect">
                      <a:avLst/>
                    </a:prstGeom>
                  </am3d:spPr>
                  <am3d:camera>
                    <am3d:pos x="0" y="0" z="66633453"/>
                    <am3d:up dx="0" dy="36000000" dz="0"/>
                    <am3d:lookAt x="0" y="0" z="0"/>
                    <am3d:perspective fov="2700000"/>
                  </am3d:camera>
                  <am3d:trans>
                    <am3d:meterPerModelUnit n="3337" d="1000000"/>
                    <am3d:preTrans dx="-299472" dy="1778345" dz="-2996991"/>
                    <am3d:scale>
                      <am3d:sx n="1000000" d="1000000"/>
                      <am3d:sy n="1000000" d="1000000"/>
                      <am3d:sz n="1000000" d="1000000"/>
                    </am3d:scale>
                    <am3d:rot/>
                    <am3d:postTrans dx="0" dy="0" dz="0"/>
                  </am3d:trans>
                  <am3d:raster rName="Office3DRenderer" rVer="16.0.8326">
                    <am3d:blip r:embed="rId7"/>
                  </am3d:raster>
                  <am3d:objViewport viewportSz="64908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Piatto Bolle">
                <a:extLst>
                  <a:ext uri="{FF2B5EF4-FFF2-40B4-BE49-F238E27FC236}">
                    <a16:creationId xmlns:a16="http://schemas.microsoft.com/office/drawing/2014/main" id="{96BC8550-4241-4712-B567-5B2EF2485931}"/>
                  </a:ext>
                </a:extLst>
              </p:cNvPr>
              <p:cNvPicPr>
                <a:picLocks noGrp="1" noRot="1" noChangeAspect="1" noMove="1" noResize="1" noEditPoints="1" noAdjustHandles="1" noChangeArrowheads="1" noChangeShapeType="1" noCrop="1"/>
              </p:cNvPicPr>
              <p:nvPr/>
            </p:nvPicPr>
            <p:blipFill>
              <a:blip r:embed="rId7"/>
              <a:stretch>
                <a:fillRect/>
              </a:stretch>
            </p:blipFill>
            <p:spPr>
              <a:xfrm>
                <a:off x="13364719" y="5144480"/>
                <a:ext cx="4482734" cy="7740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Piatto Bolle">
                <a:extLst>
                  <a:ext uri="{FF2B5EF4-FFF2-40B4-BE49-F238E27FC236}">
                    <a16:creationId xmlns:a16="http://schemas.microsoft.com/office/drawing/2014/main" id="{87E4642D-5C02-4337-918D-2529AB161CD1}"/>
                  </a:ext>
                </a:extLst>
              </p:cNvPr>
              <p:cNvGraphicFramePr>
                <a:graphicFrameLocks noChangeAspect="1"/>
              </p:cNvGraphicFramePr>
              <p:nvPr>
                <p:extLst>
                  <p:ext uri="{D42A27DB-BD31-4B8C-83A1-F6EECF244321}">
                    <p14:modId xmlns:p14="http://schemas.microsoft.com/office/powerpoint/2010/main" val="2380844245"/>
                  </p:ext>
                </p:extLst>
              </p:nvPr>
            </p:nvGraphicFramePr>
            <p:xfrm>
              <a:off x="12428036" y="2498559"/>
              <a:ext cx="6254526" cy="885993"/>
            </p:xfrm>
            <a:graphic>
              <a:graphicData uri="http://schemas.microsoft.com/office/drawing/2017/model3d">
                <am3d:model3d r:embed="rId5">
                  <am3d:spPr>
                    <a:xfrm>
                      <a:off x="0" y="0"/>
                      <a:ext cx="6254526" cy="885993"/>
                    </a:xfrm>
                    <a:prstGeom prst="rect">
                      <a:avLst/>
                    </a:prstGeom>
                  </am3d:spPr>
                  <am3d:camera>
                    <am3d:pos x="0" y="0" z="66633453"/>
                    <am3d:up dx="0" dy="36000000" dz="0"/>
                    <am3d:lookAt x="0" y="0" z="0"/>
                    <am3d:perspective fov="2700000"/>
                  </am3d:camera>
                  <am3d:trans>
                    <am3d:meterPerModelUnit n="3337" d="1000000"/>
                    <am3d:preTrans dx="-299472" dy="1778345" dz="-2996991"/>
                    <am3d:scale>
                      <am3d:sx n="1000000" d="1000000"/>
                      <am3d:sy n="1000000" d="1000000"/>
                      <am3d:sz n="1000000" d="1000000"/>
                    </am3d:scale>
                    <am3d:rot/>
                    <am3d:postTrans dx="0" dy="0" dz="0"/>
                  </am3d:trans>
                  <am3d:raster rName="Office3DRenderer" rVer="16.0.8326">
                    <am3d:blip r:embed="rId8"/>
                  </am3d:raster>
                  <am3d:objViewport viewportSz="88425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Piatto Bolle">
                <a:extLst>
                  <a:ext uri="{FF2B5EF4-FFF2-40B4-BE49-F238E27FC236}">
                    <a16:creationId xmlns:a16="http://schemas.microsoft.com/office/drawing/2014/main" id="{87E4642D-5C02-4337-918D-2529AB161CD1}"/>
                  </a:ext>
                </a:extLst>
              </p:cNvPr>
              <p:cNvPicPr>
                <a:picLocks noGrp="1" noRot="1" noChangeAspect="1" noMove="1" noResize="1" noEditPoints="1" noAdjustHandles="1" noChangeArrowheads="1" noChangeShapeType="1" noCrop="1"/>
              </p:cNvPicPr>
              <p:nvPr/>
            </p:nvPicPr>
            <p:blipFill>
              <a:blip r:embed="rId8"/>
              <a:stretch>
                <a:fillRect/>
              </a:stretch>
            </p:blipFill>
            <p:spPr>
              <a:xfrm>
                <a:off x="12428036" y="2498559"/>
                <a:ext cx="6254526" cy="885993"/>
              </a:xfrm>
              <a:prstGeom prst="rect">
                <a:avLst/>
              </a:prstGeom>
            </p:spPr>
          </p:pic>
        </mc:Fallback>
      </mc:AlternateContent>
      <p:sp>
        <p:nvSpPr>
          <p:cNvPr id="21" name="Callout: Line 20">
            <a:extLst>
              <a:ext uri="{FF2B5EF4-FFF2-40B4-BE49-F238E27FC236}">
                <a16:creationId xmlns:a16="http://schemas.microsoft.com/office/drawing/2014/main" id="{B3891252-1774-4FC1-B884-233781E5AC6F}"/>
              </a:ext>
            </a:extLst>
          </p:cNvPr>
          <p:cNvSpPr/>
          <p:nvPr/>
        </p:nvSpPr>
        <p:spPr>
          <a:xfrm>
            <a:off x="10385333" y="8685223"/>
            <a:ext cx="2410518" cy="1651213"/>
          </a:xfrm>
          <a:prstGeom prst="borderCallout1">
            <a:avLst>
              <a:gd name="adj1" fmla="val -89343"/>
              <a:gd name="adj2" fmla="val 156658"/>
              <a:gd name="adj3" fmla="val 54248"/>
              <a:gd name="adj4" fmla="val 100570"/>
            </a:avLst>
          </a:prstGeom>
          <a:solidFill>
            <a:schemeClr val="bg1">
              <a:lumMod val="95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Oldest state</a:t>
            </a:r>
          </a:p>
        </p:txBody>
      </p:sp>
      <p:sp>
        <p:nvSpPr>
          <p:cNvPr id="22" name="Callout: Line 21">
            <a:extLst>
              <a:ext uri="{FF2B5EF4-FFF2-40B4-BE49-F238E27FC236}">
                <a16:creationId xmlns:a16="http://schemas.microsoft.com/office/drawing/2014/main" id="{348C28A3-6431-45CE-8FE9-5624411FCCE5}"/>
              </a:ext>
            </a:extLst>
          </p:cNvPr>
          <p:cNvSpPr/>
          <p:nvPr/>
        </p:nvSpPr>
        <p:spPr>
          <a:xfrm>
            <a:off x="10276493" y="4144220"/>
            <a:ext cx="2410518" cy="1651213"/>
          </a:xfrm>
          <a:prstGeom prst="borderCallout1">
            <a:avLst>
              <a:gd name="adj1" fmla="val -69038"/>
              <a:gd name="adj2" fmla="val 227468"/>
              <a:gd name="adj3" fmla="val 54248"/>
              <a:gd name="adj4" fmla="val 100570"/>
            </a:avLst>
          </a:prstGeom>
          <a:solidFill>
            <a:schemeClr val="bg1">
              <a:lumMod val="95000"/>
            </a:schemeClr>
          </a:solid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Current state</a:t>
            </a:r>
          </a:p>
        </p:txBody>
      </p:sp>
    </p:spTree>
    <p:extLst>
      <p:ext uri="{BB962C8B-B14F-4D97-AF65-F5344CB8AC3E}">
        <p14:creationId xmlns:p14="http://schemas.microsoft.com/office/powerpoint/2010/main" val="18743854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6000" fill="hold"/>
                                        <p:tgtEl>
                                          <p:spTgt spid="19"/>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eneath the surface - by Lifeliqe.potx" id="{4B8C8C1B-0C50-449B-B30C-D12D5D26CCCC}" vid="{B302B916-BDB9-4DB9-8378-87DA5A6082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EAE430B3AA614FB4F2B04447E4130F" ma:contentTypeVersion="6" ma:contentTypeDescription="Create a new document." ma:contentTypeScope="" ma:versionID="f0e849730f69969ff815197855bbd34d">
  <xsd:schema xmlns:xsd="http://www.w3.org/2001/XMLSchema" xmlns:xs="http://www.w3.org/2001/XMLSchema" xmlns:p="http://schemas.microsoft.com/office/2006/metadata/properties" xmlns:ns3="9588e1b9-adc7-4ad1-9514-ed0940253434" xmlns:ns4="9e496597-f4c5-4ed3-b766-002f58ba67a8" targetNamespace="http://schemas.microsoft.com/office/2006/metadata/properties" ma:root="true" ma:fieldsID="918c5c1d1b3ab8719eb17fc26960fef0" ns3:_="" ns4:_="">
    <xsd:import namespace="9588e1b9-adc7-4ad1-9514-ed0940253434"/>
    <xsd:import namespace="9e496597-f4c5-4ed3-b766-002f58ba67a8"/>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88e1b9-adc7-4ad1-9514-ed09402534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496597-f4c5-4ed3-b766-002f58ba67a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1C120B-A384-48CA-ACAE-83B2B2EFD5D6}">
  <ds:schemaRefs>
    <ds:schemaRef ds:uri="http://schemas.microsoft.com/sharepoint/v3/contenttype/forms"/>
  </ds:schemaRefs>
</ds:datastoreItem>
</file>

<file path=customXml/itemProps2.xml><?xml version="1.0" encoding="utf-8"?>
<ds:datastoreItem xmlns:ds="http://schemas.openxmlformats.org/officeDocument/2006/customXml" ds:itemID="{E64B6878-E321-43B7-9E99-2D40ABDE59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88e1b9-adc7-4ad1-9514-ed0940253434"/>
    <ds:schemaRef ds:uri="9e496597-f4c5-4ed3-b766-002f58ba67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C4A4BB-9ED2-4C2B-A9CB-D48E03B754AD}">
  <ds:schemaRefs>
    <ds:schemaRef ds:uri="9588e1b9-adc7-4ad1-9514-ed0940253434"/>
    <ds:schemaRef ds:uri="http://purl.org/dc/dcmitype/"/>
    <ds:schemaRef ds:uri="http://purl.org/dc/elements/1.1/"/>
    <ds:schemaRef ds:uri="http://schemas.microsoft.com/office/2006/metadata/properties"/>
    <ds:schemaRef ds:uri="http://purl.org/dc/terms/"/>
    <ds:schemaRef ds:uri="http://schemas.microsoft.com/office/2006/documentManagement/types"/>
    <ds:schemaRef ds:uri="http://www.w3.org/XML/1998/namespace"/>
    <ds:schemaRef ds:uri="9e496597-f4c5-4ed3-b766-002f58ba67a8"/>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Beneath the surface</Template>
  <TotalTime>129</TotalTime>
  <Words>569</Words>
  <Application>Microsoft Office PowerPoint</Application>
  <PresentationFormat>Custom</PresentationFormat>
  <Paragraphs>88</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HOANG MINH</dc:creator>
  <cp:lastModifiedBy>Tom Pham</cp:lastModifiedBy>
  <cp:revision>14</cp:revision>
  <dcterms:created xsi:type="dcterms:W3CDTF">2021-05-26T10:06:17Z</dcterms:created>
  <dcterms:modified xsi:type="dcterms:W3CDTF">2021-05-26T12:25:17Z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0x01010048EAE430B3AA614FB4F2B04447E4130F</vt:lpwstr>
  </property>
</Properties>
</file>